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25" r:id="rId1"/>
  </p:sldMasterIdLst>
  <p:notesMasterIdLst>
    <p:notesMasterId r:id="rId25"/>
  </p:notesMasterIdLst>
  <p:sldIdLst>
    <p:sldId id="281" r:id="rId2"/>
    <p:sldId id="282" r:id="rId3"/>
    <p:sldId id="320" r:id="rId4"/>
    <p:sldId id="294" r:id="rId5"/>
    <p:sldId id="295" r:id="rId6"/>
    <p:sldId id="308" r:id="rId7"/>
    <p:sldId id="300" r:id="rId8"/>
    <p:sldId id="309" r:id="rId9"/>
    <p:sldId id="301" r:id="rId10"/>
    <p:sldId id="317" r:id="rId11"/>
    <p:sldId id="318" r:id="rId12"/>
    <p:sldId id="311" r:id="rId13"/>
    <p:sldId id="312" r:id="rId14"/>
    <p:sldId id="313" r:id="rId15"/>
    <p:sldId id="302" r:id="rId16"/>
    <p:sldId id="310" r:id="rId17"/>
    <p:sldId id="314" r:id="rId18"/>
    <p:sldId id="315" r:id="rId19"/>
    <p:sldId id="316" r:id="rId20"/>
    <p:sldId id="297" r:id="rId21"/>
    <p:sldId id="319" r:id="rId22"/>
    <p:sldId id="304" r:id="rId23"/>
    <p:sldId id="290" r:id="rId24"/>
  </p:sldIdLst>
  <p:sldSz cx="12192000" cy="6858000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9BBFEE2-B3E0-4C2A-9580-7DFE36A46F32}" v="4" dt="2020-05-26T20:33:39.66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822" autoAdjust="0"/>
    <p:restoredTop sz="94660"/>
  </p:normalViewPr>
  <p:slideViewPr>
    <p:cSldViewPr snapToGrid="0">
      <p:cViewPr varScale="1">
        <p:scale>
          <a:sx n="126" d="100"/>
          <a:sy n="126" d="100"/>
        </p:scale>
        <p:origin x="246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mes Anderson" userId="45ca26836014d2f0" providerId="LiveId" clId="{C9BBFEE2-B3E0-4C2A-9580-7DFE36A46F32}"/>
    <pc:docChg chg="custSel modSld">
      <pc:chgData name="James Anderson" userId="45ca26836014d2f0" providerId="LiveId" clId="{C9BBFEE2-B3E0-4C2A-9580-7DFE36A46F32}" dt="2020-05-26T20:33:48.725" v="107" actId="2085"/>
      <pc:docMkLst>
        <pc:docMk/>
      </pc:docMkLst>
      <pc:sldChg chg="addSp delSp modSp mod">
        <pc:chgData name="James Anderson" userId="45ca26836014d2f0" providerId="LiveId" clId="{C9BBFEE2-B3E0-4C2A-9580-7DFE36A46F32}" dt="2020-05-26T20:33:48.725" v="107" actId="2085"/>
        <pc:sldMkLst>
          <pc:docMk/>
          <pc:sldMk cId="1984314696" sldId="316"/>
        </pc:sldMkLst>
        <pc:spChg chg="add mod">
          <ac:chgData name="James Anderson" userId="45ca26836014d2f0" providerId="LiveId" clId="{C9BBFEE2-B3E0-4C2A-9580-7DFE36A46F32}" dt="2020-05-26T20:33:48.725" v="107" actId="2085"/>
          <ac:spMkLst>
            <pc:docMk/>
            <pc:sldMk cId="1984314696" sldId="316"/>
            <ac:spMk id="6" creationId="{2E883545-4AE2-4EA2-A674-CDDF4E35800A}"/>
          </ac:spMkLst>
        </pc:spChg>
        <pc:spChg chg="mod">
          <ac:chgData name="James Anderson" userId="45ca26836014d2f0" providerId="LiveId" clId="{C9BBFEE2-B3E0-4C2A-9580-7DFE36A46F32}" dt="2020-05-26T20:30:58.957" v="9" actId="1076"/>
          <ac:spMkLst>
            <pc:docMk/>
            <pc:sldMk cId="1984314696" sldId="316"/>
            <ac:spMk id="8" creationId="{3CB2FBAE-556A-4454-B11F-E50729E219BA}"/>
          </ac:spMkLst>
        </pc:spChg>
        <pc:spChg chg="add mod">
          <ac:chgData name="James Anderson" userId="45ca26836014d2f0" providerId="LiveId" clId="{C9BBFEE2-B3E0-4C2A-9580-7DFE36A46F32}" dt="2020-05-26T20:33:28.696" v="105" actId="1076"/>
          <ac:spMkLst>
            <pc:docMk/>
            <pc:sldMk cId="1984314696" sldId="316"/>
            <ac:spMk id="9" creationId="{5EFE6F5C-BB5A-4A67-A54E-50C635C281F5}"/>
          </ac:spMkLst>
        </pc:spChg>
        <pc:spChg chg="mod">
          <ac:chgData name="James Anderson" userId="45ca26836014d2f0" providerId="LiveId" clId="{C9BBFEE2-B3E0-4C2A-9580-7DFE36A46F32}" dt="2020-05-26T20:31:48.375" v="46" actId="6549"/>
          <ac:spMkLst>
            <pc:docMk/>
            <pc:sldMk cId="1984314696" sldId="316"/>
            <ac:spMk id="11" creationId="{1CA303FB-232B-4B9D-9876-3F1F4CB1BF7C}"/>
          </ac:spMkLst>
        </pc:spChg>
        <pc:picChg chg="del">
          <ac:chgData name="James Anderson" userId="45ca26836014d2f0" providerId="LiveId" clId="{C9BBFEE2-B3E0-4C2A-9580-7DFE36A46F32}" dt="2020-05-26T20:30:24.942" v="1" actId="478"/>
          <ac:picMkLst>
            <pc:docMk/>
            <pc:sldMk cId="1984314696" sldId="316"/>
            <ac:picMk id="3" creationId="{496D6162-0A86-4F25-AD0E-73B50FF588B4}"/>
          </ac:picMkLst>
        </pc:picChg>
        <pc:picChg chg="add mod ord">
          <ac:chgData name="James Anderson" userId="45ca26836014d2f0" providerId="LiveId" clId="{C9BBFEE2-B3E0-4C2A-9580-7DFE36A46F32}" dt="2020-05-26T20:30:51.496" v="8" actId="1076"/>
          <ac:picMkLst>
            <pc:docMk/>
            <pc:sldMk cId="1984314696" sldId="316"/>
            <ac:picMk id="5" creationId="{DC3490E3-9C93-424A-8244-D5A7F6B6A817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DE67C6-A972-4FE6-AB67-17968C647F94}" type="datetimeFigureOut">
              <a:rPr lang="en-US" smtClean="0"/>
              <a:t>5/26/2020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838" y="4621213"/>
            <a:ext cx="5851525" cy="37798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341D1F-5537-449E-92B1-8B381E07C7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0688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341D1F-5537-449E-92B1-8B381E07C71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9617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341D1F-5537-449E-92B1-8B381E07C71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0608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341D1F-5537-449E-92B1-8B381E07C71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491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341D1F-5537-449E-92B1-8B381E07C71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695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341D1F-5537-449E-92B1-8B381E07C71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5521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341D1F-5537-449E-92B1-8B381E07C71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5198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341D1F-5537-449E-92B1-8B381E07C71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3161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341D1F-5537-449E-92B1-8B381E07C71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39555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341D1F-5537-449E-92B1-8B381E07C71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0491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341D1F-5537-449E-92B1-8B381E07C71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54960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341D1F-5537-449E-92B1-8B381E07C71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5117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341D1F-5537-449E-92B1-8B381E07C71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21727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341D1F-5537-449E-92B1-8B381E07C71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83370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341D1F-5537-449E-92B1-8B381E07C71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74759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341D1F-5537-449E-92B1-8B381E07C71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0356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341D1F-5537-449E-92B1-8B381E07C71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4564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341D1F-5537-449E-92B1-8B381E07C71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97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341D1F-5537-449E-92B1-8B381E07C71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567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341D1F-5537-449E-92B1-8B381E07C71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0168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341D1F-5537-449E-92B1-8B381E07C71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28331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341D1F-5537-449E-92B1-8B381E07C71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09020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341D1F-5537-449E-92B1-8B381E07C71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9286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5/26/2020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42775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5/26/2020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76421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5/26/2020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0985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5/26/2020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344921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5/26/2020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71502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5/26/2020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573756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5/26/2020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37166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5/26/2020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800388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5/26/2020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21163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5/26/2020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11917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5/26/2020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58552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5/26/2020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84359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5/26/2020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05628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5/26/2020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14827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5/26/2020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16232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5/26/2020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05366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5/26/2020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23993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t>5/26/2020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739027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  <p:sldLayoutId id="2147483738" r:id="rId13"/>
    <p:sldLayoutId id="2147483739" r:id="rId14"/>
    <p:sldLayoutId id="2147483740" r:id="rId15"/>
    <p:sldLayoutId id="2147483741" r:id="rId16"/>
    <p:sldLayoutId id="2147483742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A picture containing object, zombie, white, holding&#10;&#10;Description generated with very high confidence">
            <a:extLst>
              <a:ext uri="{FF2B5EF4-FFF2-40B4-BE49-F238E27FC236}">
                <a16:creationId xmlns:a16="http://schemas.microsoft.com/office/drawing/2014/main" id="{D9AC28E4-7667-4736-AB72-73468F2597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279" r="2" b="8930"/>
          <a:stretch/>
        </p:blipFill>
        <p:spPr>
          <a:xfrm>
            <a:off x="1998837" y="10"/>
            <a:ext cx="9755014" cy="6857990"/>
          </a:xfrm>
          <a:custGeom>
            <a:avLst/>
            <a:gdLst/>
            <a:ahLst/>
            <a:cxnLst/>
            <a:rect l="l" t="t" r="r" b="b"/>
            <a:pathLst>
              <a:path w="9755014" h="6858000">
                <a:moveTo>
                  <a:pt x="3516793" y="0"/>
                </a:moveTo>
                <a:lnTo>
                  <a:pt x="9755014" y="0"/>
                </a:lnTo>
                <a:lnTo>
                  <a:pt x="9755014" y="6858000"/>
                </a:lnTo>
                <a:lnTo>
                  <a:pt x="0" y="6858000"/>
                </a:lnTo>
                <a:lnTo>
                  <a:pt x="112947" y="6800152"/>
                </a:lnTo>
                <a:cubicBezTo>
                  <a:pt x="2182349" y="5675986"/>
                  <a:pt x="3587167" y="3483472"/>
                  <a:pt x="3587167" y="962844"/>
                </a:cubicBezTo>
                <a:cubicBezTo>
                  <a:pt x="3587167" y="733696"/>
                  <a:pt x="3575557" y="507260"/>
                  <a:pt x="3552893" y="284091"/>
                </a:cubicBez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A7664B2-EA0E-47BB-8FB7-18A7F819D2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672" y="1452282"/>
            <a:ext cx="4151376" cy="2685408"/>
          </a:xfrm>
        </p:spPr>
        <p:txBody>
          <a:bodyPr anchor="b">
            <a:normAutofit fontScale="90000"/>
          </a:bodyPr>
          <a:lstStyle/>
          <a:p>
            <a:pPr algn="l"/>
            <a:r>
              <a:rPr lang="en-US" sz="4600" dirty="0"/>
              <a:t>Vectric Gadget Man</a:t>
            </a:r>
            <a:br>
              <a:rPr lang="en-US" sz="4600" dirty="0"/>
            </a:br>
            <a:r>
              <a:rPr lang="en-US" sz="4600" dirty="0"/>
              <a:t>Dovetail Maker</a:t>
            </a:r>
            <a:br>
              <a:rPr lang="en-US" sz="4600" dirty="0"/>
            </a:br>
            <a:r>
              <a:rPr lang="en-US" sz="4600" dirty="0"/>
              <a:t>Version 5.30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3CE81F-112C-471E-851A-3D5B78EB87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4672" y="4146834"/>
            <a:ext cx="3346704" cy="932688"/>
          </a:xfrm>
        </p:spPr>
        <p:txBody>
          <a:bodyPr anchor="t">
            <a:normAutofit/>
          </a:bodyPr>
          <a:lstStyle/>
          <a:p>
            <a:pPr algn="l"/>
            <a:r>
              <a:rPr lang="en-US" sz="2000" dirty="0"/>
              <a:t>May 2020</a:t>
            </a:r>
          </a:p>
        </p:txBody>
      </p:sp>
    </p:spTree>
    <p:extLst>
      <p:ext uri="{BB962C8B-B14F-4D97-AF65-F5344CB8AC3E}">
        <p14:creationId xmlns:p14="http://schemas.microsoft.com/office/powerpoint/2010/main" val="29985093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812B1B5B-CD0B-4C37-9555-2E7D06D414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8080" y="2342036"/>
            <a:ext cx="1992412" cy="42306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92480E4-219E-42D8-8D5E-97FAF1BC00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8778" y="1984907"/>
            <a:ext cx="5544324" cy="301984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0DA0259-9BE6-4D8E-8E9F-2FCBC0D34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FFFFFF"/>
                </a:solidFill>
              </a:rPr>
              <a:t>Dovetail Gadget</a:t>
            </a:r>
            <a:br>
              <a:rPr lang="en-US" b="1" dirty="0">
                <a:solidFill>
                  <a:srgbClr val="FFFFFF"/>
                </a:solidFill>
              </a:rPr>
            </a:br>
            <a:r>
              <a:rPr lang="en-US" b="1" dirty="0">
                <a:solidFill>
                  <a:srgbClr val="FFFFFF"/>
                </a:solidFill>
              </a:rPr>
              <a:t>Running the Dovetail </a:t>
            </a:r>
            <a:r>
              <a:rPr lang="en-US" b="1" dirty="0">
                <a:solidFill>
                  <a:srgbClr val="FFFFFF"/>
                </a:solidFill>
                <a:ea typeface="+mn-lt"/>
                <a:cs typeface="+mn-lt"/>
              </a:rPr>
              <a:t>Gadget</a:t>
            </a:r>
            <a:endParaRPr lang="en-US" b="1" dirty="0">
              <a:solidFill>
                <a:srgbClr val="FFFFFF"/>
              </a:solidFill>
            </a:endParaRPr>
          </a:p>
        </p:txBody>
      </p:sp>
      <p:pic>
        <p:nvPicPr>
          <p:cNvPr id="4" name="Picture 5" descr="A picture containing object, zombie, white, holding&#10;&#10;Description generated with very high confidence">
            <a:extLst>
              <a:ext uri="{FF2B5EF4-FFF2-40B4-BE49-F238E27FC236}">
                <a16:creationId xmlns:a16="http://schemas.microsoft.com/office/drawing/2014/main" id="{F1D3EC88-5351-4439-A8B0-DBAE5837A5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78045" y="285078"/>
            <a:ext cx="1060670" cy="859509"/>
          </a:xfrm>
          <a:prstGeom prst="rect">
            <a:avLst/>
          </a:prstGeom>
        </p:spPr>
      </p:pic>
      <p:sp>
        <p:nvSpPr>
          <p:cNvPr id="15" name="Speech Bubble: Rectangle 14">
            <a:extLst>
              <a:ext uri="{FF2B5EF4-FFF2-40B4-BE49-F238E27FC236}">
                <a16:creationId xmlns:a16="http://schemas.microsoft.com/office/drawing/2014/main" id="{B68BAB24-8258-4964-A100-3877D9BE5E5A}"/>
              </a:ext>
            </a:extLst>
          </p:cNvPr>
          <p:cNvSpPr/>
          <p:nvPr/>
        </p:nvSpPr>
        <p:spPr>
          <a:xfrm>
            <a:off x="188320" y="1787531"/>
            <a:ext cx="2394859" cy="700828"/>
          </a:xfrm>
          <a:prstGeom prst="wedgeRectCallout">
            <a:avLst>
              <a:gd name="adj1" fmla="val 67347"/>
              <a:gd name="adj2" fmla="val 14488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/>
              <a:t>Backer Materials are used to prevent chip out when milling Dovetails</a:t>
            </a:r>
            <a:endParaRPr lang="en-US" sz="1400" dirty="0"/>
          </a:p>
        </p:txBody>
      </p:sp>
      <p:sp>
        <p:nvSpPr>
          <p:cNvPr id="16" name="Speech Bubble: Rectangle 15">
            <a:extLst>
              <a:ext uri="{FF2B5EF4-FFF2-40B4-BE49-F238E27FC236}">
                <a16:creationId xmlns:a16="http://schemas.microsoft.com/office/drawing/2014/main" id="{DA8D7A7D-8C5E-4E3B-91DD-7C1F22C3AF4C}"/>
              </a:ext>
            </a:extLst>
          </p:cNvPr>
          <p:cNvSpPr/>
          <p:nvPr/>
        </p:nvSpPr>
        <p:spPr>
          <a:xfrm>
            <a:off x="6746690" y="1844043"/>
            <a:ext cx="1747596" cy="281727"/>
          </a:xfrm>
          <a:prstGeom prst="wedgeRectCallout">
            <a:avLst>
              <a:gd name="adj1" fmla="val 56010"/>
              <a:gd name="adj2" fmla="val 30446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/>
              <a:t>0.73 Side Material</a:t>
            </a:r>
            <a:endParaRPr lang="en-US" sz="1400" dirty="0"/>
          </a:p>
        </p:txBody>
      </p:sp>
      <p:sp>
        <p:nvSpPr>
          <p:cNvPr id="17" name="Speech Bubble: Rectangle 16">
            <a:extLst>
              <a:ext uri="{FF2B5EF4-FFF2-40B4-BE49-F238E27FC236}">
                <a16:creationId xmlns:a16="http://schemas.microsoft.com/office/drawing/2014/main" id="{5CBF492F-5499-498F-BE89-7F74E9E90EC2}"/>
              </a:ext>
            </a:extLst>
          </p:cNvPr>
          <p:cNvSpPr/>
          <p:nvPr/>
        </p:nvSpPr>
        <p:spPr>
          <a:xfrm>
            <a:off x="9596083" y="2951852"/>
            <a:ext cx="2394859" cy="416131"/>
          </a:xfrm>
          <a:prstGeom prst="wedgeRectCallout">
            <a:avLst>
              <a:gd name="adj1" fmla="val -72971"/>
              <a:gd name="adj2" fmla="val 23175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/>
              <a:t>0.5 Back Backer Material</a:t>
            </a:r>
            <a:endParaRPr lang="en-US" sz="1400" dirty="0"/>
          </a:p>
        </p:txBody>
      </p:sp>
      <p:sp>
        <p:nvSpPr>
          <p:cNvPr id="18" name="Speech Bubble: Rectangle 17">
            <a:extLst>
              <a:ext uri="{FF2B5EF4-FFF2-40B4-BE49-F238E27FC236}">
                <a16:creationId xmlns:a16="http://schemas.microsoft.com/office/drawing/2014/main" id="{C5DAF366-3058-4A8E-B324-25359DEEB695}"/>
              </a:ext>
            </a:extLst>
          </p:cNvPr>
          <p:cNvSpPr/>
          <p:nvPr/>
        </p:nvSpPr>
        <p:spPr>
          <a:xfrm>
            <a:off x="9600432" y="5455919"/>
            <a:ext cx="2499359" cy="530019"/>
          </a:xfrm>
          <a:prstGeom prst="wedgeRectCallout">
            <a:avLst>
              <a:gd name="adj1" fmla="val -58536"/>
              <a:gd name="adj2" fmla="val 143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/>
              <a:t>Dovetail Clearing Pockets</a:t>
            </a:r>
            <a:endParaRPr lang="en-US" sz="1400" dirty="0"/>
          </a:p>
        </p:txBody>
      </p:sp>
      <p:sp>
        <p:nvSpPr>
          <p:cNvPr id="19" name="Speech Bubble: Rectangle 18">
            <a:extLst>
              <a:ext uri="{FF2B5EF4-FFF2-40B4-BE49-F238E27FC236}">
                <a16:creationId xmlns:a16="http://schemas.microsoft.com/office/drawing/2014/main" id="{9F9D0616-FF48-4ED0-992B-41D7BD3CA006}"/>
              </a:ext>
            </a:extLst>
          </p:cNvPr>
          <p:cNvSpPr/>
          <p:nvPr/>
        </p:nvSpPr>
        <p:spPr>
          <a:xfrm>
            <a:off x="4993281" y="6156548"/>
            <a:ext cx="2394859" cy="416131"/>
          </a:xfrm>
          <a:prstGeom prst="wedgeRectCallout">
            <a:avLst>
              <a:gd name="adj1" fmla="val 85802"/>
              <a:gd name="adj2" fmla="val -25350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/>
              <a:t>0.5 Front Backer Material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7881259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C68E4C9-F91B-41D9-96D9-014F894673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0266" y="2363793"/>
            <a:ext cx="5156880" cy="406527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771F062-2413-471D-B29A-DF548532F7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275" y="2340005"/>
            <a:ext cx="5100187" cy="406527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0DA0259-9BE6-4D8E-8E9F-2FCBC0D34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FFFFFF"/>
                </a:solidFill>
              </a:rPr>
              <a:t>Dovetail Gadget</a:t>
            </a:r>
            <a:br>
              <a:rPr lang="en-US" b="1" dirty="0">
                <a:solidFill>
                  <a:srgbClr val="FFFFFF"/>
                </a:solidFill>
              </a:rPr>
            </a:br>
            <a:r>
              <a:rPr lang="en-US" b="1" dirty="0">
                <a:solidFill>
                  <a:srgbClr val="FFFFFF"/>
                </a:solidFill>
              </a:rPr>
              <a:t>Running the Dovetail </a:t>
            </a:r>
            <a:r>
              <a:rPr lang="en-US" b="1" dirty="0">
                <a:solidFill>
                  <a:srgbClr val="FFFFFF"/>
                </a:solidFill>
                <a:ea typeface="+mn-lt"/>
                <a:cs typeface="+mn-lt"/>
              </a:rPr>
              <a:t>Gadget</a:t>
            </a:r>
            <a:endParaRPr lang="en-US" b="1" dirty="0">
              <a:solidFill>
                <a:srgbClr val="FFFFFF"/>
              </a:solidFill>
            </a:endParaRPr>
          </a:p>
        </p:txBody>
      </p:sp>
      <p:pic>
        <p:nvPicPr>
          <p:cNvPr id="4" name="Picture 5" descr="A picture containing object, zombie, white, holding&#10;&#10;Description generated with very high confidence">
            <a:extLst>
              <a:ext uri="{FF2B5EF4-FFF2-40B4-BE49-F238E27FC236}">
                <a16:creationId xmlns:a16="http://schemas.microsoft.com/office/drawing/2014/main" id="{F1D3EC88-5351-4439-A8B0-DBAE5837A5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78045" y="285078"/>
            <a:ext cx="1060670" cy="859509"/>
          </a:xfrm>
          <a:prstGeom prst="rect">
            <a:avLst/>
          </a:prstGeom>
        </p:spPr>
      </p:pic>
      <p:sp>
        <p:nvSpPr>
          <p:cNvPr id="15" name="Speech Bubble: Rectangle 14">
            <a:extLst>
              <a:ext uri="{FF2B5EF4-FFF2-40B4-BE49-F238E27FC236}">
                <a16:creationId xmlns:a16="http://schemas.microsoft.com/office/drawing/2014/main" id="{B68BAB24-8258-4964-A100-3877D9BE5E5A}"/>
              </a:ext>
            </a:extLst>
          </p:cNvPr>
          <p:cNvSpPr/>
          <p:nvPr/>
        </p:nvSpPr>
        <p:spPr>
          <a:xfrm>
            <a:off x="957941" y="4785571"/>
            <a:ext cx="1526180" cy="335069"/>
          </a:xfrm>
          <a:prstGeom prst="wedgeRectCallout">
            <a:avLst>
              <a:gd name="adj1" fmla="val 58383"/>
              <a:gd name="adj2" fmla="val -15037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/>
              <a:t>Right hand Pins</a:t>
            </a:r>
            <a:endParaRPr lang="en-US" sz="1400" dirty="0"/>
          </a:p>
        </p:txBody>
      </p:sp>
      <p:sp>
        <p:nvSpPr>
          <p:cNvPr id="13" name="Speech Bubble: Rectangle 12">
            <a:extLst>
              <a:ext uri="{FF2B5EF4-FFF2-40B4-BE49-F238E27FC236}">
                <a16:creationId xmlns:a16="http://schemas.microsoft.com/office/drawing/2014/main" id="{596D149B-EDE0-4257-9330-BCA2E997F6E6}"/>
              </a:ext>
            </a:extLst>
          </p:cNvPr>
          <p:cNvSpPr/>
          <p:nvPr/>
        </p:nvSpPr>
        <p:spPr>
          <a:xfrm>
            <a:off x="7168241" y="4785570"/>
            <a:ext cx="1526180" cy="335069"/>
          </a:xfrm>
          <a:prstGeom prst="wedgeRectCallout">
            <a:avLst>
              <a:gd name="adj1" fmla="val 58383"/>
              <a:gd name="adj2" fmla="val -15037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/>
              <a:t>Left hand Pins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3454412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7D1BEF3-6359-4793-8542-E30B18D0DB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3225" y="2707823"/>
            <a:ext cx="5658640" cy="333421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0DA0259-9BE6-4D8E-8E9F-2FCBC0D34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FFFFFF"/>
                </a:solidFill>
              </a:rPr>
              <a:t>Dovetail Gadget</a:t>
            </a:r>
            <a:br>
              <a:rPr lang="en-US" b="1" dirty="0">
                <a:solidFill>
                  <a:srgbClr val="FFFFFF"/>
                </a:solidFill>
              </a:rPr>
            </a:br>
            <a:r>
              <a:rPr lang="en-US" b="1" dirty="0">
                <a:solidFill>
                  <a:srgbClr val="FFFFFF"/>
                </a:solidFill>
              </a:rPr>
              <a:t>Running the Dovetail </a:t>
            </a:r>
            <a:r>
              <a:rPr lang="en-US" b="1" dirty="0">
                <a:solidFill>
                  <a:srgbClr val="FFFFFF"/>
                </a:solidFill>
                <a:ea typeface="+mn-lt"/>
                <a:cs typeface="+mn-lt"/>
              </a:rPr>
              <a:t>Gadget</a:t>
            </a:r>
            <a:endParaRPr lang="en-US" b="1" dirty="0">
              <a:solidFill>
                <a:srgbClr val="FFFFFF"/>
              </a:solidFill>
            </a:endParaRPr>
          </a:p>
        </p:txBody>
      </p:sp>
      <p:pic>
        <p:nvPicPr>
          <p:cNvPr id="4" name="Picture 5" descr="A picture containing object, zombie, white, holding&#10;&#10;Description generated with very high confidence">
            <a:extLst>
              <a:ext uri="{FF2B5EF4-FFF2-40B4-BE49-F238E27FC236}">
                <a16:creationId xmlns:a16="http://schemas.microsoft.com/office/drawing/2014/main" id="{F1D3EC88-5351-4439-A8B0-DBAE5837A5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8045" y="285078"/>
            <a:ext cx="1060670" cy="859509"/>
          </a:xfrm>
          <a:prstGeom prst="rect">
            <a:avLst/>
          </a:prstGeom>
        </p:spPr>
      </p:pic>
      <p:sp>
        <p:nvSpPr>
          <p:cNvPr id="15" name="Speech Bubble: Rectangle 14">
            <a:extLst>
              <a:ext uri="{FF2B5EF4-FFF2-40B4-BE49-F238E27FC236}">
                <a16:creationId xmlns:a16="http://schemas.microsoft.com/office/drawing/2014/main" id="{B68BAB24-8258-4964-A100-3877D9BE5E5A}"/>
              </a:ext>
            </a:extLst>
          </p:cNvPr>
          <p:cNvSpPr/>
          <p:nvPr/>
        </p:nvSpPr>
        <p:spPr>
          <a:xfrm>
            <a:off x="8528076" y="3289814"/>
            <a:ext cx="2118893" cy="700828"/>
          </a:xfrm>
          <a:prstGeom prst="wedgeRectCallout">
            <a:avLst>
              <a:gd name="adj1" fmla="val -78256"/>
              <a:gd name="adj2" fmla="val 2373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/>
              <a:t>Edit Layer and Tool-path names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38432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0187209-9E1C-4ABB-AECA-F93B6FE623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3409" y="1712923"/>
            <a:ext cx="3909823" cy="493124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0DA0259-9BE6-4D8E-8E9F-2FCBC0D34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FFFFFF"/>
                </a:solidFill>
              </a:rPr>
              <a:t>Dovetail Gadget</a:t>
            </a:r>
            <a:br>
              <a:rPr lang="en-US" b="1" dirty="0">
                <a:solidFill>
                  <a:srgbClr val="FFFFFF"/>
                </a:solidFill>
              </a:rPr>
            </a:br>
            <a:r>
              <a:rPr lang="en-US" b="1" dirty="0">
                <a:solidFill>
                  <a:srgbClr val="FFFFFF"/>
                </a:solidFill>
              </a:rPr>
              <a:t>Running the Dovetail </a:t>
            </a:r>
            <a:r>
              <a:rPr lang="en-US" b="1" dirty="0">
                <a:solidFill>
                  <a:srgbClr val="FFFFFF"/>
                </a:solidFill>
                <a:ea typeface="+mn-lt"/>
                <a:cs typeface="+mn-lt"/>
              </a:rPr>
              <a:t>Gadget</a:t>
            </a:r>
            <a:endParaRPr lang="en-US" b="1" dirty="0">
              <a:solidFill>
                <a:srgbClr val="FFFFFF"/>
              </a:solidFill>
            </a:endParaRPr>
          </a:p>
        </p:txBody>
      </p:sp>
      <p:pic>
        <p:nvPicPr>
          <p:cNvPr id="4" name="Picture 5" descr="A picture containing object, zombie, white, holding&#10;&#10;Description generated with very high confidence">
            <a:extLst>
              <a:ext uri="{FF2B5EF4-FFF2-40B4-BE49-F238E27FC236}">
                <a16:creationId xmlns:a16="http://schemas.microsoft.com/office/drawing/2014/main" id="{F1D3EC88-5351-4439-A8B0-DBAE5837A5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8045" y="285078"/>
            <a:ext cx="1060670" cy="859509"/>
          </a:xfrm>
          <a:prstGeom prst="rect">
            <a:avLst/>
          </a:prstGeom>
        </p:spPr>
      </p:pic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02D5AF43-929E-4B44-9BCA-37436970FB94}"/>
              </a:ext>
            </a:extLst>
          </p:cNvPr>
          <p:cNvSpPr/>
          <p:nvPr/>
        </p:nvSpPr>
        <p:spPr>
          <a:xfrm>
            <a:off x="8641976" y="3723631"/>
            <a:ext cx="2417108" cy="859509"/>
          </a:xfrm>
          <a:prstGeom prst="wedgeRectCallout">
            <a:avLst>
              <a:gd name="adj1" fmla="val -116354"/>
              <a:gd name="adj2" fmla="val 202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/>
              <a:t>Select the Calculate button to display the Joint data</a:t>
            </a:r>
            <a:endParaRPr lang="en-US" sz="1400" dirty="0"/>
          </a:p>
        </p:txBody>
      </p:sp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7708C342-0D56-4CD7-A0CC-4555D62F607B}"/>
              </a:ext>
            </a:extLst>
          </p:cNvPr>
          <p:cNvSpPr/>
          <p:nvPr/>
        </p:nvSpPr>
        <p:spPr>
          <a:xfrm>
            <a:off x="245950" y="5187330"/>
            <a:ext cx="2429188" cy="579713"/>
          </a:xfrm>
          <a:prstGeom prst="wedgeRectCallout">
            <a:avLst>
              <a:gd name="adj1" fmla="val 122250"/>
              <a:gd name="adj2" fmla="val 302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/>
              <a:t>Enter the number of Dovetail for the joint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C193C75-7E6B-49AA-99A6-CA3EFC804B4A}"/>
              </a:ext>
            </a:extLst>
          </p:cNvPr>
          <p:cNvSpPr/>
          <p:nvPr/>
        </p:nvSpPr>
        <p:spPr>
          <a:xfrm>
            <a:off x="4526980" y="5408347"/>
            <a:ext cx="1024778" cy="30230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EC68103-C33A-4158-B163-FE404786CEF4}"/>
              </a:ext>
            </a:extLst>
          </p:cNvPr>
          <p:cNvSpPr/>
          <p:nvPr/>
        </p:nvSpPr>
        <p:spPr>
          <a:xfrm>
            <a:off x="5439736" y="5767043"/>
            <a:ext cx="1670511" cy="50763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480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681FC3D-F6AD-4D73-9E29-8D30DABCF8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3122" y="1690470"/>
            <a:ext cx="3956602" cy="499024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0DA0259-9BE6-4D8E-8E9F-2FCBC0D34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FFFFFF"/>
                </a:solidFill>
              </a:rPr>
              <a:t>Dovetail Gadget</a:t>
            </a:r>
            <a:br>
              <a:rPr lang="en-US" b="1" dirty="0">
                <a:solidFill>
                  <a:srgbClr val="FFFFFF"/>
                </a:solidFill>
              </a:rPr>
            </a:br>
            <a:r>
              <a:rPr lang="en-US" b="1" dirty="0">
                <a:solidFill>
                  <a:srgbClr val="FFFFFF"/>
                </a:solidFill>
              </a:rPr>
              <a:t>Running the Dovetail </a:t>
            </a:r>
            <a:r>
              <a:rPr lang="en-US" b="1" dirty="0">
                <a:solidFill>
                  <a:srgbClr val="FFFFFF"/>
                </a:solidFill>
                <a:ea typeface="+mn-lt"/>
                <a:cs typeface="+mn-lt"/>
              </a:rPr>
              <a:t>Gadget</a:t>
            </a:r>
            <a:endParaRPr lang="en-US" b="1" dirty="0">
              <a:solidFill>
                <a:srgbClr val="FFFFFF"/>
              </a:solidFill>
            </a:endParaRPr>
          </a:p>
        </p:txBody>
      </p:sp>
      <p:pic>
        <p:nvPicPr>
          <p:cNvPr id="4" name="Picture 5" descr="A picture containing object, zombie, white, holding&#10;&#10;Description generated with very high confidence">
            <a:extLst>
              <a:ext uri="{FF2B5EF4-FFF2-40B4-BE49-F238E27FC236}">
                <a16:creationId xmlns:a16="http://schemas.microsoft.com/office/drawing/2014/main" id="{F1D3EC88-5351-4439-A8B0-DBAE5837A5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8045" y="285078"/>
            <a:ext cx="1060670" cy="859509"/>
          </a:xfrm>
          <a:prstGeom prst="rect">
            <a:avLst/>
          </a:prstGeom>
        </p:spPr>
      </p:pic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02D5AF43-929E-4B44-9BCA-37436970FB94}"/>
              </a:ext>
            </a:extLst>
          </p:cNvPr>
          <p:cNvSpPr/>
          <p:nvPr/>
        </p:nvSpPr>
        <p:spPr>
          <a:xfrm>
            <a:off x="8630902" y="3882252"/>
            <a:ext cx="2417108" cy="859509"/>
          </a:xfrm>
          <a:prstGeom prst="wedgeRectCallout">
            <a:avLst>
              <a:gd name="adj1" fmla="val -112188"/>
              <a:gd name="adj2" fmla="val 24244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/>
              <a:t>Select the OK button to  build the drawing and toolpaths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8478268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3DD2B4F-288E-4EBE-B48B-1B6075397C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8058" y="1259632"/>
            <a:ext cx="6383305" cy="556606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0DA0259-9BE6-4D8E-8E9F-2FCBC0D34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FFFFFF"/>
                </a:solidFill>
              </a:rPr>
              <a:t>Dovetail Gadget</a:t>
            </a:r>
          </a:p>
        </p:txBody>
      </p:sp>
      <p:pic>
        <p:nvPicPr>
          <p:cNvPr id="4" name="Picture 5" descr="A picture containing object, zombie, white, holding&#10;&#10;Description generated with very high confidence">
            <a:extLst>
              <a:ext uri="{FF2B5EF4-FFF2-40B4-BE49-F238E27FC236}">
                <a16:creationId xmlns:a16="http://schemas.microsoft.com/office/drawing/2014/main" id="{F1D3EC88-5351-4439-A8B0-DBAE5837A5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8045" y="285078"/>
            <a:ext cx="1060670" cy="859509"/>
          </a:xfrm>
          <a:prstGeom prst="rect">
            <a:avLst/>
          </a:prstGeom>
        </p:spPr>
      </p:pic>
      <p:sp>
        <p:nvSpPr>
          <p:cNvPr id="12" name="Speech Bubble: Rectangle 11">
            <a:extLst>
              <a:ext uri="{FF2B5EF4-FFF2-40B4-BE49-F238E27FC236}">
                <a16:creationId xmlns:a16="http://schemas.microsoft.com/office/drawing/2014/main" id="{F50882CC-77E5-48E2-BFFE-D40D55830D76}"/>
              </a:ext>
            </a:extLst>
          </p:cNvPr>
          <p:cNvSpPr/>
          <p:nvPr/>
        </p:nvSpPr>
        <p:spPr>
          <a:xfrm>
            <a:off x="8946492" y="5019994"/>
            <a:ext cx="2417108" cy="751598"/>
          </a:xfrm>
          <a:prstGeom prst="wedgeRectCallout">
            <a:avLst>
              <a:gd name="adj1" fmla="val -86812"/>
              <a:gd name="adj2" fmla="val -10696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/>
              <a:t>Note: The tool-paths for milling the dovetails</a:t>
            </a:r>
            <a:endParaRPr lang="en-US" sz="1400" dirty="0"/>
          </a:p>
        </p:txBody>
      </p:sp>
      <p:sp>
        <p:nvSpPr>
          <p:cNvPr id="13" name="Speech Bubble: Rectangle 12">
            <a:extLst>
              <a:ext uri="{FF2B5EF4-FFF2-40B4-BE49-F238E27FC236}">
                <a16:creationId xmlns:a16="http://schemas.microsoft.com/office/drawing/2014/main" id="{3D6C05EA-BF41-4204-9874-A193A8A3BD99}"/>
              </a:ext>
            </a:extLst>
          </p:cNvPr>
          <p:cNvSpPr/>
          <p:nvPr/>
        </p:nvSpPr>
        <p:spPr>
          <a:xfrm>
            <a:off x="154510" y="2840159"/>
            <a:ext cx="2429188" cy="771721"/>
          </a:xfrm>
          <a:prstGeom prst="wedgeRectCallout">
            <a:avLst>
              <a:gd name="adj1" fmla="val 61562"/>
              <a:gd name="adj2" fmla="val -11887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/>
              <a:t>Note: The Layers are named so each milling of the Dovetail joint</a:t>
            </a:r>
          </a:p>
        </p:txBody>
      </p:sp>
      <p:sp>
        <p:nvSpPr>
          <p:cNvPr id="14" name="Speech Bubble: Rectangle 13">
            <a:extLst>
              <a:ext uri="{FF2B5EF4-FFF2-40B4-BE49-F238E27FC236}">
                <a16:creationId xmlns:a16="http://schemas.microsoft.com/office/drawing/2014/main" id="{A4876456-E24C-4FD6-9498-DFE20BEDBDC4}"/>
              </a:ext>
            </a:extLst>
          </p:cNvPr>
          <p:cNvSpPr/>
          <p:nvPr/>
        </p:nvSpPr>
        <p:spPr>
          <a:xfrm>
            <a:off x="1063690" y="4734803"/>
            <a:ext cx="3340358" cy="698258"/>
          </a:xfrm>
          <a:prstGeom prst="wedgeRectCallout">
            <a:avLst>
              <a:gd name="adj1" fmla="val 74317"/>
              <a:gd name="adj2" fmla="val -10331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/>
              <a:t>Toggle on and off layers to display the Joint cuts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9651668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C7D58E2-13F2-43C7-8914-BAA44E541D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6404" y="1853248"/>
            <a:ext cx="5944430" cy="442021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46814EF-7BA2-4873-87E9-79D67B7E83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363" y="1909550"/>
            <a:ext cx="3013023" cy="151841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0DA0259-9BE6-4D8E-8E9F-2FCBC0D34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FFFFFF"/>
                </a:solidFill>
              </a:rPr>
              <a:t>Dovetail Bit Gadget</a:t>
            </a:r>
            <a:br>
              <a:rPr lang="en-US" b="1" dirty="0">
                <a:solidFill>
                  <a:srgbClr val="FFFFFF"/>
                </a:solidFill>
              </a:rPr>
            </a:br>
            <a:r>
              <a:rPr lang="en-US" b="1" dirty="0">
                <a:solidFill>
                  <a:srgbClr val="FFFFFF"/>
                </a:solidFill>
              </a:rPr>
              <a:t>Adding and Editing Dovetail Bits</a:t>
            </a:r>
          </a:p>
        </p:txBody>
      </p:sp>
      <p:pic>
        <p:nvPicPr>
          <p:cNvPr id="4" name="Picture 5" descr="A picture containing object, zombie, white, holding&#10;&#10;Description generated with very high confidence">
            <a:extLst>
              <a:ext uri="{FF2B5EF4-FFF2-40B4-BE49-F238E27FC236}">
                <a16:creationId xmlns:a16="http://schemas.microsoft.com/office/drawing/2014/main" id="{F1D3EC88-5351-4439-A8B0-DBAE5837A5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78045" y="285078"/>
            <a:ext cx="1060670" cy="859509"/>
          </a:xfrm>
          <a:prstGeom prst="rect">
            <a:avLst/>
          </a:prstGeom>
        </p:spPr>
      </p:pic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80B33565-FF00-45E4-88FC-515FC41B3165}"/>
              </a:ext>
            </a:extLst>
          </p:cNvPr>
          <p:cNvSpPr/>
          <p:nvPr/>
        </p:nvSpPr>
        <p:spPr>
          <a:xfrm>
            <a:off x="840860" y="4094080"/>
            <a:ext cx="2417108" cy="798532"/>
          </a:xfrm>
          <a:prstGeom prst="wedgeRectCallout">
            <a:avLst>
              <a:gd name="adj1" fmla="val 38448"/>
              <a:gd name="adj2" fmla="val -17621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/>
              <a:t>Open the Dovetail Tool Database Gadget</a:t>
            </a:r>
            <a:endParaRPr lang="en-US" sz="1400" dirty="0"/>
          </a:p>
        </p:txBody>
      </p:sp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5A48AEBB-85ED-4A2A-A3BF-EA9E2AE40C83}"/>
              </a:ext>
            </a:extLst>
          </p:cNvPr>
          <p:cNvSpPr/>
          <p:nvPr/>
        </p:nvSpPr>
        <p:spPr>
          <a:xfrm>
            <a:off x="646111" y="5245918"/>
            <a:ext cx="2417108" cy="798532"/>
          </a:xfrm>
          <a:prstGeom prst="wedgeRectCallout">
            <a:avLst>
              <a:gd name="adj1" fmla="val 114881"/>
              <a:gd name="adj2" fmla="val -201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/>
              <a:t>Select the Add New or Select a bit to edit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2674521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ADA5777-C704-4E62-841A-323C1EDACB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6901" y="2047638"/>
            <a:ext cx="4551933" cy="337018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2369843-BBC4-4285-86B4-2A0E83A0D1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7242" y="2047639"/>
            <a:ext cx="4374214" cy="337018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0DA0259-9BE6-4D8E-8E9F-2FCBC0D34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FFFFFF"/>
                </a:solidFill>
              </a:rPr>
              <a:t>Dovetail Bit Gadget</a:t>
            </a:r>
            <a:br>
              <a:rPr lang="en-US" b="1" dirty="0">
                <a:solidFill>
                  <a:srgbClr val="FFFFFF"/>
                </a:solidFill>
              </a:rPr>
            </a:br>
            <a:r>
              <a:rPr lang="en-US" b="1" dirty="0">
                <a:solidFill>
                  <a:srgbClr val="FFFFFF"/>
                </a:solidFill>
              </a:rPr>
              <a:t>Adding and Editing Dovetail Bits</a:t>
            </a:r>
          </a:p>
        </p:txBody>
      </p:sp>
      <p:pic>
        <p:nvPicPr>
          <p:cNvPr id="4" name="Picture 5" descr="A picture containing object, zombie, white, holding&#10;&#10;Description generated with very high confidence">
            <a:extLst>
              <a:ext uri="{FF2B5EF4-FFF2-40B4-BE49-F238E27FC236}">
                <a16:creationId xmlns:a16="http://schemas.microsoft.com/office/drawing/2014/main" id="{F1D3EC88-5351-4439-A8B0-DBAE5837A5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78045" y="285078"/>
            <a:ext cx="1060670" cy="859509"/>
          </a:xfrm>
          <a:prstGeom prst="rect">
            <a:avLst/>
          </a:prstGeom>
        </p:spPr>
      </p:pic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5A48AEBB-85ED-4A2A-A3BF-EA9E2AE40C83}"/>
              </a:ext>
            </a:extLst>
          </p:cNvPr>
          <p:cNvSpPr/>
          <p:nvPr/>
        </p:nvSpPr>
        <p:spPr>
          <a:xfrm>
            <a:off x="158431" y="5957996"/>
            <a:ext cx="2417108" cy="798532"/>
          </a:xfrm>
          <a:prstGeom prst="wedgeRectCallout">
            <a:avLst>
              <a:gd name="adj1" fmla="val 20936"/>
              <a:gd name="adj2" fmla="val -16041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/>
              <a:t>Select Add New or Select a bit to edit</a:t>
            </a:r>
            <a:endParaRPr lang="en-US" sz="1400" dirty="0"/>
          </a:p>
        </p:txBody>
      </p:sp>
      <p:sp>
        <p:nvSpPr>
          <p:cNvPr id="11" name="Speech Bubble: Rectangle 10">
            <a:extLst>
              <a:ext uri="{FF2B5EF4-FFF2-40B4-BE49-F238E27FC236}">
                <a16:creationId xmlns:a16="http://schemas.microsoft.com/office/drawing/2014/main" id="{1CA303FB-232B-4B9D-9876-3F1F4CB1BF7C}"/>
              </a:ext>
            </a:extLst>
          </p:cNvPr>
          <p:cNvSpPr/>
          <p:nvPr/>
        </p:nvSpPr>
        <p:spPr>
          <a:xfrm>
            <a:off x="9525255" y="6044450"/>
            <a:ext cx="2417108" cy="625625"/>
          </a:xfrm>
          <a:prstGeom prst="wedgeRectCallout">
            <a:avLst>
              <a:gd name="adj1" fmla="val -54214"/>
              <a:gd name="adj2" fmla="val -18561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/>
              <a:t>Select the OK button to Open the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3567584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8104AE0-0EF4-4449-946C-A8E5974BAB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3846" y="1952302"/>
            <a:ext cx="5039428" cy="462979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0DA0259-9BE6-4D8E-8E9F-2FCBC0D34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FFFFFF"/>
                </a:solidFill>
              </a:rPr>
              <a:t>Dovetail Bit Gadget</a:t>
            </a:r>
            <a:br>
              <a:rPr lang="en-US" b="1" dirty="0">
                <a:solidFill>
                  <a:srgbClr val="FFFFFF"/>
                </a:solidFill>
              </a:rPr>
            </a:br>
            <a:r>
              <a:rPr lang="en-US" b="1" dirty="0">
                <a:solidFill>
                  <a:srgbClr val="FFFFFF"/>
                </a:solidFill>
              </a:rPr>
              <a:t>Adding and Editing Dovetail Bits</a:t>
            </a:r>
          </a:p>
        </p:txBody>
      </p:sp>
      <p:pic>
        <p:nvPicPr>
          <p:cNvPr id="4" name="Picture 5" descr="A picture containing object, zombie, white, holding&#10;&#10;Description generated with very high confidence">
            <a:extLst>
              <a:ext uri="{FF2B5EF4-FFF2-40B4-BE49-F238E27FC236}">
                <a16:creationId xmlns:a16="http://schemas.microsoft.com/office/drawing/2014/main" id="{F1D3EC88-5351-4439-A8B0-DBAE5837A5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8045" y="285078"/>
            <a:ext cx="1060670" cy="859509"/>
          </a:xfrm>
          <a:prstGeom prst="rect">
            <a:avLst/>
          </a:prstGeom>
        </p:spPr>
      </p:pic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5A48AEBB-85ED-4A2A-A3BF-EA9E2AE40C83}"/>
              </a:ext>
            </a:extLst>
          </p:cNvPr>
          <p:cNvSpPr/>
          <p:nvPr/>
        </p:nvSpPr>
        <p:spPr>
          <a:xfrm>
            <a:off x="371791" y="3150317"/>
            <a:ext cx="2417108" cy="798532"/>
          </a:xfrm>
          <a:prstGeom prst="wedgeRectCallout">
            <a:avLst>
              <a:gd name="adj1" fmla="val 70115"/>
              <a:gd name="adj2" fmla="val 2852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/>
              <a:t>Update the tool data as needed</a:t>
            </a:r>
            <a:endParaRPr lang="en-US" sz="1400" dirty="0"/>
          </a:p>
        </p:txBody>
      </p:sp>
      <p:sp>
        <p:nvSpPr>
          <p:cNvPr id="11" name="Speech Bubble: Rectangle 10">
            <a:extLst>
              <a:ext uri="{FF2B5EF4-FFF2-40B4-BE49-F238E27FC236}">
                <a16:creationId xmlns:a16="http://schemas.microsoft.com/office/drawing/2014/main" id="{1CA303FB-232B-4B9D-9876-3F1F4CB1BF7C}"/>
              </a:ext>
            </a:extLst>
          </p:cNvPr>
          <p:cNvSpPr/>
          <p:nvPr/>
        </p:nvSpPr>
        <p:spPr>
          <a:xfrm>
            <a:off x="9525255" y="6044450"/>
            <a:ext cx="2417108" cy="625625"/>
          </a:xfrm>
          <a:prstGeom prst="wedgeRectCallout">
            <a:avLst>
              <a:gd name="adj1" fmla="val -112221"/>
              <a:gd name="adj2" fmla="val -779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/>
              <a:t>Select the OK button to save your changes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0522607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C3490E3-9C93-424A-8244-D5A7F6B6A8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4177" y="1623351"/>
            <a:ext cx="6153175" cy="491377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0DA0259-9BE6-4D8E-8E9F-2FCBC0D34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FFFFFF"/>
                </a:solidFill>
              </a:rPr>
              <a:t>Dovetail Bit Gadget</a:t>
            </a:r>
            <a:br>
              <a:rPr lang="en-US" b="1" dirty="0">
                <a:solidFill>
                  <a:srgbClr val="FFFFFF"/>
                </a:solidFill>
              </a:rPr>
            </a:br>
            <a:r>
              <a:rPr lang="en-US" b="1" dirty="0">
                <a:solidFill>
                  <a:srgbClr val="FFFFFF"/>
                </a:solidFill>
              </a:rPr>
              <a:t>Adding and Editing Dovetail Bits</a:t>
            </a:r>
          </a:p>
        </p:txBody>
      </p:sp>
      <p:pic>
        <p:nvPicPr>
          <p:cNvPr id="4" name="Picture 5" descr="A picture containing object, zombie, white, holding&#10;&#10;Description generated with very high confidence">
            <a:extLst>
              <a:ext uri="{FF2B5EF4-FFF2-40B4-BE49-F238E27FC236}">
                <a16:creationId xmlns:a16="http://schemas.microsoft.com/office/drawing/2014/main" id="{F1D3EC88-5351-4439-A8B0-DBAE5837A5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8045" y="285078"/>
            <a:ext cx="1060670" cy="859509"/>
          </a:xfrm>
          <a:prstGeom prst="rect">
            <a:avLst/>
          </a:prstGeom>
        </p:spPr>
      </p:pic>
      <p:sp>
        <p:nvSpPr>
          <p:cNvPr id="11" name="Speech Bubble: Rectangle 10">
            <a:extLst>
              <a:ext uri="{FF2B5EF4-FFF2-40B4-BE49-F238E27FC236}">
                <a16:creationId xmlns:a16="http://schemas.microsoft.com/office/drawing/2014/main" id="{1CA303FB-232B-4B9D-9876-3F1F4CB1BF7C}"/>
              </a:ext>
            </a:extLst>
          </p:cNvPr>
          <p:cNvSpPr/>
          <p:nvPr/>
        </p:nvSpPr>
        <p:spPr>
          <a:xfrm>
            <a:off x="145446" y="3603168"/>
            <a:ext cx="2417108" cy="1111224"/>
          </a:xfrm>
          <a:prstGeom prst="wedgeRectCallout">
            <a:avLst>
              <a:gd name="adj1" fmla="val 58015"/>
              <a:gd name="adj2" fmla="val 7369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/>
              <a:t>Note: If needed, You can edit the Dovetail bit database in the Registry Editor </a:t>
            </a:r>
            <a:endParaRPr lang="en-US" sz="1400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CB2FBAE-556A-4454-B11F-E50729E219BA}"/>
              </a:ext>
            </a:extLst>
          </p:cNvPr>
          <p:cNvSpPr/>
          <p:nvPr/>
        </p:nvSpPr>
        <p:spPr>
          <a:xfrm>
            <a:off x="2704177" y="4727016"/>
            <a:ext cx="1670511" cy="50763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E883545-4AE2-4EA2-A674-CDDF4E35800A}"/>
              </a:ext>
            </a:extLst>
          </p:cNvPr>
          <p:cNvSpPr/>
          <p:nvPr/>
        </p:nvSpPr>
        <p:spPr>
          <a:xfrm>
            <a:off x="145446" y="5730240"/>
            <a:ext cx="11893269" cy="50763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Computer\HKEY_CURRENT_USER\SOFTWARE\Vectric\VCarve ProV10\EasyDovetailToolDatabase2.0</a:t>
            </a:r>
          </a:p>
        </p:txBody>
      </p:sp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5EFE6F5C-BB5A-4A67-A54E-50C635C281F5}"/>
              </a:ext>
            </a:extLst>
          </p:cNvPr>
          <p:cNvSpPr/>
          <p:nvPr/>
        </p:nvSpPr>
        <p:spPr>
          <a:xfrm>
            <a:off x="9163300" y="3931920"/>
            <a:ext cx="2417108" cy="638988"/>
          </a:xfrm>
          <a:prstGeom prst="wedgeRectCallout">
            <a:avLst>
              <a:gd name="adj1" fmla="val -103079"/>
              <a:gd name="adj2" fmla="val 24787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/>
              <a:t>Note: Your Application Name may be deferent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9843146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DA0259-9BE6-4D8E-8E9F-2FCBC0D343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669" y="629266"/>
            <a:ext cx="3330328" cy="1641986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600" b="1"/>
              <a:t>Dovetail Gadget</a:t>
            </a:r>
            <a:br>
              <a:rPr lang="en-US" sz="3600" b="1"/>
            </a:br>
            <a:r>
              <a:rPr lang="en-US" sz="3600" b="1"/>
              <a:t>Agenda</a:t>
            </a:r>
          </a:p>
        </p:txBody>
      </p:sp>
      <p:pic>
        <p:nvPicPr>
          <p:cNvPr id="9" name="Picture 8" descr="A picture containing floor&#10;&#10;Description automatically generated">
            <a:extLst>
              <a:ext uri="{FF2B5EF4-FFF2-40B4-BE49-F238E27FC236}">
                <a16:creationId xmlns:a16="http://schemas.microsoft.com/office/drawing/2014/main" id="{35A57B08-1451-4B98-90A9-A325F1A64BD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8975" b="1"/>
          <a:stretch/>
        </p:blipFill>
        <p:spPr>
          <a:xfrm rot="5400000">
            <a:off x="4985745" y="-351065"/>
            <a:ext cx="6858000" cy="756013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A26E2FAE-FA60-497B-B2CB-7702C6FF3A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DFE842-E9F1-4C03-B7C7-A0655954DE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0669" y="2438400"/>
            <a:ext cx="3330328" cy="380999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b="1" dirty="0"/>
              <a:t>Job Setup</a:t>
            </a:r>
          </a:p>
          <a:p>
            <a:r>
              <a:rPr lang="en-US" b="1" dirty="0"/>
              <a:t>Running the Dovetail </a:t>
            </a:r>
            <a:r>
              <a:rPr lang="en-US" b="1" dirty="0">
                <a:ea typeface="+mn-lt"/>
                <a:cs typeface="+mn-lt"/>
              </a:rPr>
              <a:t>Gadget</a:t>
            </a:r>
            <a:endParaRPr lang="en-US" b="1" dirty="0"/>
          </a:p>
          <a:p>
            <a:r>
              <a:rPr lang="en-US" b="1" dirty="0"/>
              <a:t>Joint Setup</a:t>
            </a:r>
          </a:p>
          <a:p>
            <a:r>
              <a:rPr lang="en-US" b="1" dirty="0"/>
              <a:t>Making the Toolpaths </a:t>
            </a:r>
          </a:p>
          <a:p>
            <a:r>
              <a:rPr lang="en-US" b="1" dirty="0"/>
              <a:t>Testing the Fit</a:t>
            </a:r>
            <a:endParaRPr lang="en-US" b="1" dirty="0">
              <a:cs typeface="Calibri"/>
            </a:endParaRPr>
          </a:p>
          <a:p>
            <a:endParaRPr lang="en-US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47413D-9742-4000-9D61-6A5410BD6229}"/>
              </a:ext>
            </a:extLst>
          </p:cNvPr>
          <p:cNvSpPr txBox="1"/>
          <p:nvPr/>
        </p:nvSpPr>
        <p:spPr>
          <a:xfrm>
            <a:off x="5410950" y="4798874"/>
            <a:ext cx="475486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b="1" dirty="0"/>
              <a:t>Please Note: </a:t>
            </a:r>
            <a:r>
              <a:rPr lang="en-US" dirty="0"/>
              <a:t>This Gadget builds a Dovetail</a:t>
            </a:r>
            <a:r>
              <a:rPr lang="en-US" b="1" dirty="0"/>
              <a:t> </a:t>
            </a:r>
            <a:r>
              <a:rPr lang="en-US" dirty="0"/>
              <a:t>Joint by controlling the number of Tails and Pins equally over the size of material by entering the number of dovetails in the joint. The Bit selected plays a large role in the joint settings.</a:t>
            </a:r>
          </a:p>
        </p:txBody>
      </p:sp>
    </p:spTree>
    <p:extLst>
      <p:ext uri="{BB962C8B-B14F-4D97-AF65-F5344CB8AC3E}">
        <p14:creationId xmlns:p14="http://schemas.microsoft.com/office/powerpoint/2010/main" val="42083443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415022A1-656C-4829-9AAA-23BD70FCF8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2603" b="21606"/>
          <a:stretch/>
        </p:blipFill>
        <p:spPr>
          <a:xfrm>
            <a:off x="1142600" y="4595019"/>
            <a:ext cx="3420671" cy="179666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3AA7564-0362-45E6-8A76-99C03A20CA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0706" y="589744"/>
            <a:ext cx="1781424" cy="59253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B429CD6-B03F-4B07-BC76-50C0D7B910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5646" y="1569640"/>
            <a:ext cx="3641209" cy="15774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0DA0259-9BE6-4D8E-8E9F-2FCBC0D34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FFFFFF"/>
                </a:solidFill>
              </a:rPr>
              <a:t>Dovetail Gadget</a:t>
            </a:r>
            <a:br>
              <a:rPr lang="en-US" b="1" dirty="0">
                <a:solidFill>
                  <a:srgbClr val="FFFFFF"/>
                </a:solidFill>
              </a:rPr>
            </a:br>
            <a:r>
              <a:rPr lang="en-US" b="1" dirty="0">
                <a:solidFill>
                  <a:srgbClr val="FFFFFF"/>
                </a:solidFill>
              </a:rPr>
              <a:t>Mill Setup</a:t>
            </a:r>
          </a:p>
        </p:txBody>
      </p:sp>
      <p:pic>
        <p:nvPicPr>
          <p:cNvPr id="6" name="Picture 5" descr="A picture containing object, zombie, white, holding&#10;&#10;Description generated with very high confidence">
            <a:extLst>
              <a:ext uri="{FF2B5EF4-FFF2-40B4-BE49-F238E27FC236}">
                <a16:creationId xmlns:a16="http://schemas.microsoft.com/office/drawing/2014/main" id="{04EE6C4C-4E0F-4E42-A210-CECF100BBD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78045" y="285078"/>
            <a:ext cx="1060670" cy="859509"/>
          </a:xfrm>
          <a:prstGeom prst="rect">
            <a:avLst/>
          </a:prstGeom>
        </p:spPr>
      </p:pic>
      <p:sp>
        <p:nvSpPr>
          <p:cNvPr id="12" name="Speech Bubble: Rectangle 11">
            <a:extLst>
              <a:ext uri="{FF2B5EF4-FFF2-40B4-BE49-F238E27FC236}">
                <a16:creationId xmlns:a16="http://schemas.microsoft.com/office/drawing/2014/main" id="{6BAEC7AA-9927-4A42-BDAE-ADAC3F7AA108}"/>
              </a:ext>
            </a:extLst>
          </p:cNvPr>
          <p:cNvSpPr/>
          <p:nvPr/>
        </p:nvSpPr>
        <p:spPr>
          <a:xfrm>
            <a:off x="335280" y="2254218"/>
            <a:ext cx="4131910" cy="991901"/>
          </a:xfrm>
          <a:prstGeom prst="wedgeRectCallout">
            <a:avLst>
              <a:gd name="adj1" fmla="val 11021"/>
              <a:gd name="adj2" fmla="val 23544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/>
              <a:t>Note: The Pin Fit Amount (+/-) is integrated in the Front Pin geometry.  Positive values will loosen the joint and negative values will tighten the joint</a:t>
            </a:r>
            <a:endParaRPr lang="en-US" sz="140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F194D37-E59C-42A4-B500-D70C799CBF55}"/>
              </a:ext>
            </a:extLst>
          </p:cNvPr>
          <p:cNvGrpSpPr/>
          <p:nvPr/>
        </p:nvGrpSpPr>
        <p:grpSpPr>
          <a:xfrm>
            <a:off x="3641459" y="4867726"/>
            <a:ext cx="3039245" cy="1400530"/>
            <a:chOff x="2741526" y="5520174"/>
            <a:chExt cx="1838094" cy="769586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3AB80473-FA40-4EC5-8F74-D64A7FA317E2}"/>
                </a:ext>
              </a:extLst>
            </p:cNvPr>
            <p:cNvSpPr/>
            <p:nvPr/>
          </p:nvSpPr>
          <p:spPr>
            <a:xfrm>
              <a:off x="3886200" y="5787304"/>
              <a:ext cx="693420" cy="338973"/>
            </a:xfrm>
            <a:prstGeom prst="ellips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noFill/>
              </a:endParaRP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AE272D26-12AD-499A-9176-8AFD9EDE005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41526" y="5520174"/>
              <a:ext cx="1367706" cy="267130"/>
            </a:xfrm>
            <a:prstGeom prst="line">
              <a:avLst/>
            </a:prstGeom>
            <a:ln w="38100"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CA526E37-859F-4992-A61A-42BCD19D03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41526" y="6126277"/>
              <a:ext cx="1367706" cy="163483"/>
            </a:xfrm>
            <a:prstGeom prst="line">
              <a:avLst/>
            </a:prstGeom>
            <a:ln w="38100"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Speech Bubble: Rectangle 20">
            <a:extLst>
              <a:ext uri="{FF2B5EF4-FFF2-40B4-BE49-F238E27FC236}">
                <a16:creationId xmlns:a16="http://schemas.microsoft.com/office/drawing/2014/main" id="{B612D348-B167-4010-AB53-A48790F7ABC9}"/>
              </a:ext>
            </a:extLst>
          </p:cNvPr>
          <p:cNvSpPr/>
          <p:nvPr/>
        </p:nvSpPr>
        <p:spPr>
          <a:xfrm>
            <a:off x="7875646" y="3950340"/>
            <a:ext cx="3493394" cy="415920"/>
          </a:xfrm>
          <a:prstGeom prst="wedgeRectCallout">
            <a:avLst>
              <a:gd name="adj1" fmla="val -23986"/>
              <a:gd name="adj2" fmla="val -38800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/>
              <a:t>Note: The Milling is on the Front board</a:t>
            </a:r>
            <a:endParaRPr lang="en-US" sz="1400" dirty="0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49D881D5-181F-44C8-84DD-64173B72632B}"/>
              </a:ext>
            </a:extLst>
          </p:cNvPr>
          <p:cNvSpPr/>
          <p:nvPr/>
        </p:nvSpPr>
        <p:spPr>
          <a:xfrm>
            <a:off x="3006757" y="5314620"/>
            <a:ext cx="342900" cy="3352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DAAC9159-2D87-4C87-B53B-319DC9292203}"/>
              </a:ext>
            </a:extLst>
          </p:cNvPr>
          <p:cNvSpPr/>
          <p:nvPr/>
        </p:nvSpPr>
        <p:spPr>
          <a:xfrm rot="10800000">
            <a:off x="2372055" y="5325713"/>
            <a:ext cx="342900" cy="3352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-</a:t>
            </a:r>
          </a:p>
        </p:txBody>
      </p:sp>
    </p:spTree>
    <p:extLst>
      <p:ext uri="{BB962C8B-B14F-4D97-AF65-F5344CB8AC3E}">
        <p14:creationId xmlns:p14="http://schemas.microsoft.com/office/powerpoint/2010/main" val="30804655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56F8769-E586-4B34-BA40-46A4E6DB02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4810" y="1634341"/>
            <a:ext cx="3558281" cy="16827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524EF4E-877F-4DEE-9DEC-BC60F723C2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8731" y="1352074"/>
            <a:ext cx="2378226" cy="52688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EBF7B14-1644-421E-8810-5D329AFAEF4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34838"/>
          <a:stretch/>
        </p:blipFill>
        <p:spPr>
          <a:xfrm>
            <a:off x="1654971" y="4118961"/>
            <a:ext cx="3557891" cy="225778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0DA0259-9BE6-4D8E-8E9F-2FCBC0D34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FFFFFF"/>
                </a:solidFill>
              </a:rPr>
              <a:t>Dovetail Gadget</a:t>
            </a:r>
            <a:br>
              <a:rPr lang="en-US" b="1" dirty="0">
                <a:solidFill>
                  <a:srgbClr val="FFFFFF"/>
                </a:solidFill>
              </a:rPr>
            </a:br>
            <a:r>
              <a:rPr lang="en-US" b="1" dirty="0">
                <a:solidFill>
                  <a:srgbClr val="FFFFFF"/>
                </a:solidFill>
              </a:rPr>
              <a:t>Mill Setup</a:t>
            </a:r>
          </a:p>
        </p:txBody>
      </p:sp>
      <p:pic>
        <p:nvPicPr>
          <p:cNvPr id="6" name="Picture 5" descr="A picture containing object, zombie, white, holding&#10;&#10;Description generated with very high confidence">
            <a:extLst>
              <a:ext uri="{FF2B5EF4-FFF2-40B4-BE49-F238E27FC236}">
                <a16:creationId xmlns:a16="http://schemas.microsoft.com/office/drawing/2014/main" id="{04EE6C4C-4E0F-4E42-A210-CECF100BBD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78045" y="285078"/>
            <a:ext cx="1060670" cy="859509"/>
          </a:xfrm>
          <a:prstGeom prst="rect">
            <a:avLst/>
          </a:prstGeom>
        </p:spPr>
      </p:pic>
      <p:sp>
        <p:nvSpPr>
          <p:cNvPr id="12" name="Speech Bubble: Rectangle 11">
            <a:extLst>
              <a:ext uri="{FF2B5EF4-FFF2-40B4-BE49-F238E27FC236}">
                <a16:creationId xmlns:a16="http://schemas.microsoft.com/office/drawing/2014/main" id="{6BAEC7AA-9927-4A42-BDAE-ADAC3F7AA108}"/>
              </a:ext>
            </a:extLst>
          </p:cNvPr>
          <p:cNvSpPr/>
          <p:nvPr/>
        </p:nvSpPr>
        <p:spPr>
          <a:xfrm>
            <a:off x="161853" y="2937539"/>
            <a:ext cx="4480560" cy="982922"/>
          </a:xfrm>
          <a:prstGeom prst="wedgeRectCallout">
            <a:avLst>
              <a:gd name="adj1" fmla="val -6461"/>
              <a:gd name="adj2" fmla="val 19830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/>
              <a:t>Note: The Tail Fit Amount is integrated in the Dovetail path geometry. The larger the Tail Fit Amount number the wider the Dovetail milling path</a:t>
            </a:r>
            <a:endParaRPr lang="en-US" sz="140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F194D37-E59C-42A4-B500-D70C799CBF55}"/>
              </a:ext>
            </a:extLst>
          </p:cNvPr>
          <p:cNvGrpSpPr/>
          <p:nvPr/>
        </p:nvGrpSpPr>
        <p:grpSpPr>
          <a:xfrm>
            <a:off x="4149092" y="4880299"/>
            <a:ext cx="2508752" cy="1251253"/>
            <a:chOff x="2741526" y="5520174"/>
            <a:chExt cx="1838094" cy="769586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3AB80473-FA40-4EC5-8F74-D64A7FA317E2}"/>
                </a:ext>
              </a:extLst>
            </p:cNvPr>
            <p:cNvSpPr/>
            <p:nvPr/>
          </p:nvSpPr>
          <p:spPr>
            <a:xfrm>
              <a:off x="3886200" y="5787304"/>
              <a:ext cx="693420" cy="338973"/>
            </a:xfrm>
            <a:prstGeom prst="ellips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noFill/>
              </a:endParaRP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AE272D26-12AD-499A-9176-8AFD9EDE005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41526" y="5520174"/>
              <a:ext cx="1367706" cy="267130"/>
            </a:xfrm>
            <a:prstGeom prst="line">
              <a:avLst/>
            </a:prstGeom>
            <a:ln w="38100"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CA526E37-859F-4992-A61A-42BCD19D03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41526" y="6126277"/>
              <a:ext cx="1367706" cy="163483"/>
            </a:xfrm>
            <a:prstGeom prst="line">
              <a:avLst/>
            </a:prstGeom>
            <a:ln w="38100"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Speech Bubble: Rectangle 20">
            <a:extLst>
              <a:ext uri="{FF2B5EF4-FFF2-40B4-BE49-F238E27FC236}">
                <a16:creationId xmlns:a16="http://schemas.microsoft.com/office/drawing/2014/main" id="{B612D348-B167-4010-AB53-A48790F7ABC9}"/>
              </a:ext>
            </a:extLst>
          </p:cNvPr>
          <p:cNvSpPr/>
          <p:nvPr/>
        </p:nvSpPr>
        <p:spPr>
          <a:xfrm>
            <a:off x="8330375" y="3988440"/>
            <a:ext cx="3178005" cy="780652"/>
          </a:xfrm>
          <a:prstGeom prst="wedgeRectCallout">
            <a:avLst>
              <a:gd name="adj1" fmla="val -12207"/>
              <a:gd name="adj2" fmla="val -16449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/>
              <a:t>Note: Milling is on the Side boards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8583974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building, cake, piece, sitting&#10;&#10;Description automatically generated">
            <a:extLst>
              <a:ext uri="{FF2B5EF4-FFF2-40B4-BE49-F238E27FC236}">
                <a16:creationId xmlns:a16="http://schemas.microsoft.com/office/drawing/2014/main" id="{DE2B5E31-2C95-4648-9A53-6E6311D141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295" r="17017"/>
          <a:stretch/>
        </p:blipFill>
        <p:spPr>
          <a:xfrm rot="5400000">
            <a:off x="8545694" y="3177502"/>
            <a:ext cx="3648977" cy="298176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0DA0259-9BE6-4D8E-8E9F-2FCBC0D34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FFFFFF"/>
                </a:solidFill>
              </a:rPr>
              <a:t>Dovetail Gadget</a:t>
            </a:r>
            <a:br>
              <a:rPr lang="en-US" b="1" dirty="0">
                <a:solidFill>
                  <a:srgbClr val="FFFFFF"/>
                </a:solidFill>
              </a:rPr>
            </a:br>
            <a:r>
              <a:rPr lang="en-US" b="1" dirty="0">
                <a:solidFill>
                  <a:srgbClr val="FFFFFF"/>
                </a:solidFill>
                <a:cs typeface="Calibri"/>
              </a:rPr>
              <a:t>Running the parts</a:t>
            </a:r>
            <a:endParaRPr lang="en-US" b="1" dirty="0">
              <a:solidFill>
                <a:srgbClr val="FFFFFF"/>
              </a:solidFill>
            </a:endParaRPr>
          </a:p>
        </p:txBody>
      </p:sp>
      <p:pic>
        <p:nvPicPr>
          <p:cNvPr id="6" name="Picture 5" descr="A picture containing object, zombie, white, holding&#10;&#10;Description generated with very high confidence">
            <a:extLst>
              <a:ext uri="{FF2B5EF4-FFF2-40B4-BE49-F238E27FC236}">
                <a16:creationId xmlns:a16="http://schemas.microsoft.com/office/drawing/2014/main" id="{4975A68A-2754-461A-B2AE-3BA71EEA19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8045" y="285078"/>
            <a:ext cx="1060670" cy="85950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8A8B3FD-8980-4D22-9D81-71F654B49F0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6675"/>
          <a:stretch/>
        </p:blipFill>
        <p:spPr>
          <a:xfrm>
            <a:off x="506405" y="2423898"/>
            <a:ext cx="5853920" cy="4068977"/>
          </a:xfrm>
          <a:prstGeom prst="rect">
            <a:avLst/>
          </a:prstGeom>
        </p:spPr>
      </p:pic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04FCC900-4DAA-4538-A52B-5DC12A40E837}"/>
              </a:ext>
            </a:extLst>
          </p:cNvPr>
          <p:cNvSpPr/>
          <p:nvPr/>
        </p:nvSpPr>
        <p:spPr>
          <a:xfrm>
            <a:off x="434340" y="1770735"/>
            <a:ext cx="2417108" cy="1277265"/>
          </a:xfrm>
          <a:prstGeom prst="wedgeRectCallout">
            <a:avLst>
              <a:gd name="adj1" fmla="val 57385"/>
              <a:gd name="adj2" fmla="val 1059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/>
              <a:t>Note: </a:t>
            </a:r>
            <a:r>
              <a:rPr lang="en-US" sz="1400" dirty="0"/>
              <a:t>Material is clamped to the front of the mill and is projected the thickness of the material above the mill table.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B21DE3-0D3D-4C1D-8E60-F8C97EB71F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91924" y="3138929"/>
            <a:ext cx="3400583" cy="26389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5E8DA54-2C02-48F8-8457-38AB89AC12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48472" y="598234"/>
            <a:ext cx="4409734" cy="2629901"/>
          </a:xfrm>
          <a:prstGeom prst="rect">
            <a:avLst/>
          </a:prstGeom>
        </p:spPr>
      </p:pic>
      <p:sp>
        <p:nvSpPr>
          <p:cNvPr id="11" name="Speech Bubble: Rectangle 10">
            <a:extLst>
              <a:ext uri="{FF2B5EF4-FFF2-40B4-BE49-F238E27FC236}">
                <a16:creationId xmlns:a16="http://schemas.microsoft.com/office/drawing/2014/main" id="{AC875EFF-7844-4630-AB70-BE89D796D23C}"/>
              </a:ext>
            </a:extLst>
          </p:cNvPr>
          <p:cNvSpPr/>
          <p:nvPr/>
        </p:nvSpPr>
        <p:spPr>
          <a:xfrm>
            <a:off x="8392529" y="1082937"/>
            <a:ext cx="2417108" cy="843757"/>
          </a:xfrm>
          <a:prstGeom prst="wedgeRectCallout">
            <a:avLst>
              <a:gd name="adj1" fmla="val -69898"/>
              <a:gd name="adj2" fmla="val 9921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/>
              <a:t>Note:</a:t>
            </a:r>
            <a:r>
              <a:rPr lang="en-US" sz="1400" dirty="0"/>
              <a:t> Use material to flush the top so it is projected above the mill table.</a:t>
            </a:r>
          </a:p>
        </p:txBody>
      </p:sp>
      <p:sp>
        <p:nvSpPr>
          <p:cNvPr id="12" name="Speech Bubble: Rectangle 11">
            <a:extLst>
              <a:ext uri="{FF2B5EF4-FFF2-40B4-BE49-F238E27FC236}">
                <a16:creationId xmlns:a16="http://schemas.microsoft.com/office/drawing/2014/main" id="{A5206B09-D571-4014-B35C-BB7C83023E58}"/>
              </a:ext>
            </a:extLst>
          </p:cNvPr>
          <p:cNvSpPr/>
          <p:nvPr/>
        </p:nvSpPr>
        <p:spPr>
          <a:xfrm>
            <a:off x="7218211" y="5993244"/>
            <a:ext cx="2417108" cy="533043"/>
          </a:xfrm>
          <a:prstGeom prst="wedgeRectCallout">
            <a:avLst>
              <a:gd name="adj1" fmla="val 75774"/>
              <a:gd name="adj2" fmla="val -26503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/>
              <a:t>Note:</a:t>
            </a:r>
            <a:r>
              <a:rPr lang="en-US" sz="1400" dirty="0"/>
              <a:t> Use Backer Boards to prevent chip out.</a:t>
            </a:r>
          </a:p>
        </p:txBody>
      </p:sp>
    </p:spTree>
    <p:extLst>
      <p:ext uri="{BB962C8B-B14F-4D97-AF65-F5344CB8AC3E}">
        <p14:creationId xmlns:p14="http://schemas.microsoft.com/office/powerpoint/2010/main" val="1510789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rawing of a face&#10;&#10;Description automatically generated">
            <a:extLst>
              <a:ext uri="{FF2B5EF4-FFF2-40B4-BE49-F238E27FC236}">
                <a16:creationId xmlns:a16="http://schemas.microsoft.com/office/drawing/2014/main" id="{EDF1A5F9-E10A-4A88-9B94-4589458679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0595" y="2225040"/>
            <a:ext cx="3337945" cy="254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5866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7E5A5-6ED1-4FF3-A274-4DE470FD13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Revision History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1E8705-D67B-45B3-857F-123A031EBF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Version 5.30</a:t>
            </a:r>
          </a:p>
          <a:p>
            <a:pPr lvl="1"/>
            <a:r>
              <a:rPr lang="en-US" dirty="0"/>
              <a:t>Moved Dovetail Tool database from “</a:t>
            </a:r>
            <a:r>
              <a:rPr lang="en-US" dirty="0" err="1"/>
              <a:t>ini</a:t>
            </a:r>
            <a:r>
              <a:rPr lang="en-US" dirty="0"/>
              <a:t>” file to the Registry</a:t>
            </a:r>
          </a:p>
          <a:p>
            <a:r>
              <a:rPr lang="en-US" dirty="0"/>
              <a:t>Version 5.20</a:t>
            </a:r>
          </a:p>
          <a:p>
            <a:pPr lvl="1"/>
            <a:r>
              <a:rPr lang="en-US" dirty="0"/>
              <a:t>Backer board capability for the prevention of chip out when cutting side material with dovetail cutting it</a:t>
            </a:r>
          </a:p>
          <a:p>
            <a:pPr lvl="1"/>
            <a:r>
              <a:rPr lang="en-US" dirty="0"/>
              <a:t>Left and righthand orientation for cutting the front board pins</a:t>
            </a:r>
          </a:p>
          <a:p>
            <a:pPr lvl="1"/>
            <a:r>
              <a:rPr lang="en-US" dirty="0"/>
              <a:t>Front pin fit adjustment capabilities</a:t>
            </a:r>
          </a:p>
          <a:p>
            <a:pPr lvl="1"/>
            <a:r>
              <a:rPr lang="en-US" dirty="0"/>
              <a:t>Additional code clean up and error trapping</a:t>
            </a:r>
          </a:p>
          <a:p>
            <a:pPr lvl="1"/>
            <a:r>
              <a:rPr lang="en-US" dirty="0"/>
              <a:t>Updated documentation (Wiki and pdf)</a:t>
            </a:r>
          </a:p>
        </p:txBody>
      </p:sp>
    </p:spTree>
    <p:extLst>
      <p:ext uri="{BB962C8B-B14F-4D97-AF65-F5344CB8AC3E}">
        <p14:creationId xmlns:p14="http://schemas.microsoft.com/office/powerpoint/2010/main" val="20028089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7D3738C-7F71-41E7-9843-3F4A904E17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2461" y="508484"/>
            <a:ext cx="2229161" cy="58967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0DA0259-9BE6-4D8E-8E9F-2FCBC0D34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FFFFFF"/>
                </a:solidFill>
              </a:rPr>
              <a:t>Dovetail Gadget</a:t>
            </a:r>
            <a:br>
              <a:rPr lang="en-US" b="1" dirty="0">
                <a:solidFill>
                  <a:srgbClr val="FFFFFF"/>
                </a:solidFill>
              </a:rPr>
            </a:br>
            <a:r>
              <a:rPr lang="en-US" b="1" dirty="0">
                <a:solidFill>
                  <a:srgbClr val="FFFFFF"/>
                </a:solidFill>
              </a:rPr>
              <a:t>Job Setup</a:t>
            </a:r>
          </a:p>
        </p:txBody>
      </p:sp>
      <p:pic>
        <p:nvPicPr>
          <p:cNvPr id="7" name="Picture 5" descr="A picture containing object, zombie, white, holding&#10;&#10;Description generated with very high confidence">
            <a:extLst>
              <a:ext uri="{FF2B5EF4-FFF2-40B4-BE49-F238E27FC236}">
                <a16:creationId xmlns:a16="http://schemas.microsoft.com/office/drawing/2014/main" id="{8A5A84DE-8B44-4212-BBFC-E8CD370FAB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8045" y="285078"/>
            <a:ext cx="1060670" cy="859509"/>
          </a:xfrm>
          <a:prstGeom prst="rect">
            <a:avLst/>
          </a:prstGeom>
        </p:spPr>
      </p:pic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692D159E-73C7-4B55-8346-5B335C93B1DA}"/>
              </a:ext>
            </a:extLst>
          </p:cNvPr>
          <p:cNvSpPr/>
          <p:nvPr/>
        </p:nvSpPr>
        <p:spPr>
          <a:xfrm>
            <a:off x="838200" y="1708972"/>
            <a:ext cx="4112172" cy="511215"/>
          </a:xfrm>
          <a:prstGeom prst="wedgeRectCallout">
            <a:avLst>
              <a:gd name="adj1" fmla="val 55191"/>
              <a:gd name="adj2" fmla="val -14713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/>
              <a:t>Job Type </a:t>
            </a:r>
            <a:r>
              <a:rPr lang="en-US" sz="1400" dirty="0"/>
              <a:t>– Set to ‘Single Sided’</a:t>
            </a:r>
          </a:p>
          <a:p>
            <a:r>
              <a:rPr lang="en-US" sz="1400" dirty="0"/>
              <a:t>Milling operation is on the End of the material</a:t>
            </a:r>
          </a:p>
        </p:txBody>
      </p:sp>
      <p:sp>
        <p:nvSpPr>
          <p:cNvPr id="11" name="Speech Bubble: Rectangle 10">
            <a:extLst>
              <a:ext uri="{FF2B5EF4-FFF2-40B4-BE49-F238E27FC236}">
                <a16:creationId xmlns:a16="http://schemas.microsoft.com/office/drawing/2014/main" id="{16210EA0-7E2F-4338-B1C2-9252B60C6238}"/>
              </a:ext>
            </a:extLst>
          </p:cNvPr>
          <p:cNvSpPr/>
          <p:nvPr/>
        </p:nvSpPr>
        <p:spPr>
          <a:xfrm>
            <a:off x="7813495" y="1429665"/>
            <a:ext cx="4294422" cy="403345"/>
          </a:xfrm>
          <a:prstGeom prst="wedgeRectCallout">
            <a:avLst>
              <a:gd name="adj1" fmla="val -66151"/>
              <a:gd name="adj2" fmla="val 4479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/>
              <a:t>Job Size </a:t>
            </a:r>
            <a:r>
              <a:rPr lang="en-US" sz="1400" dirty="0"/>
              <a:t>– Width: Set to your material thickness</a:t>
            </a:r>
          </a:p>
        </p:txBody>
      </p:sp>
      <p:sp>
        <p:nvSpPr>
          <p:cNvPr id="12" name="Speech Bubble: Rectangle 11">
            <a:extLst>
              <a:ext uri="{FF2B5EF4-FFF2-40B4-BE49-F238E27FC236}">
                <a16:creationId xmlns:a16="http://schemas.microsoft.com/office/drawing/2014/main" id="{20FCBB25-6C16-4B96-8BA3-C7C836CB6CA8}"/>
              </a:ext>
            </a:extLst>
          </p:cNvPr>
          <p:cNvSpPr/>
          <p:nvPr/>
        </p:nvSpPr>
        <p:spPr>
          <a:xfrm>
            <a:off x="7813495" y="1997486"/>
            <a:ext cx="4294422" cy="403345"/>
          </a:xfrm>
          <a:prstGeom prst="wedgeRectCallout">
            <a:avLst>
              <a:gd name="adj1" fmla="val -65768"/>
              <a:gd name="adj2" fmla="val 1016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/>
              <a:t>Job Size </a:t>
            </a:r>
            <a:r>
              <a:rPr lang="en-US" sz="1400" dirty="0"/>
              <a:t>– Height: Set to your material Width</a:t>
            </a:r>
          </a:p>
        </p:txBody>
      </p:sp>
      <p:sp>
        <p:nvSpPr>
          <p:cNvPr id="13" name="Speech Bubble: Rectangle 12">
            <a:extLst>
              <a:ext uri="{FF2B5EF4-FFF2-40B4-BE49-F238E27FC236}">
                <a16:creationId xmlns:a16="http://schemas.microsoft.com/office/drawing/2014/main" id="{96648BFC-8ADE-4D25-8045-EBB714BF8120}"/>
              </a:ext>
            </a:extLst>
          </p:cNvPr>
          <p:cNvSpPr/>
          <p:nvPr/>
        </p:nvSpPr>
        <p:spPr>
          <a:xfrm>
            <a:off x="7813495" y="2568455"/>
            <a:ext cx="4294422" cy="550632"/>
          </a:xfrm>
          <a:prstGeom prst="wedgeRectCallout">
            <a:avLst>
              <a:gd name="adj1" fmla="val -69410"/>
              <a:gd name="adj2" fmla="val -608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/>
              <a:t>Job Size </a:t>
            </a:r>
            <a:r>
              <a:rPr lang="en-US" sz="1400" dirty="0"/>
              <a:t>– Thickness: Set to your material thickness</a:t>
            </a:r>
          </a:p>
        </p:txBody>
      </p:sp>
      <p:sp>
        <p:nvSpPr>
          <p:cNvPr id="14" name="Speech Bubble: Rectangle 13">
            <a:extLst>
              <a:ext uri="{FF2B5EF4-FFF2-40B4-BE49-F238E27FC236}">
                <a16:creationId xmlns:a16="http://schemas.microsoft.com/office/drawing/2014/main" id="{2CA085F7-2145-4EC1-95A6-A0003EB76E27}"/>
              </a:ext>
            </a:extLst>
          </p:cNvPr>
          <p:cNvSpPr/>
          <p:nvPr/>
        </p:nvSpPr>
        <p:spPr>
          <a:xfrm>
            <a:off x="838200" y="2391625"/>
            <a:ext cx="4112172" cy="272748"/>
          </a:xfrm>
          <a:prstGeom prst="wedgeRectCallout">
            <a:avLst>
              <a:gd name="adj1" fmla="val 57108"/>
              <a:gd name="adj2" fmla="val 3981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/>
              <a:t>Job Size </a:t>
            </a:r>
            <a:r>
              <a:rPr lang="en-US" sz="1400" dirty="0"/>
              <a:t>– Units: Set to Your Units</a:t>
            </a:r>
          </a:p>
        </p:txBody>
      </p:sp>
      <p:sp>
        <p:nvSpPr>
          <p:cNvPr id="15" name="Speech Bubble: Rectangle 14">
            <a:extLst>
              <a:ext uri="{FF2B5EF4-FFF2-40B4-BE49-F238E27FC236}">
                <a16:creationId xmlns:a16="http://schemas.microsoft.com/office/drawing/2014/main" id="{6219696F-C499-4C5C-871C-DF9727576BDC}"/>
              </a:ext>
            </a:extLst>
          </p:cNvPr>
          <p:cNvSpPr/>
          <p:nvPr/>
        </p:nvSpPr>
        <p:spPr>
          <a:xfrm>
            <a:off x="838200" y="3011090"/>
            <a:ext cx="4112172" cy="511215"/>
          </a:xfrm>
          <a:prstGeom prst="wedgeRectCallout">
            <a:avLst>
              <a:gd name="adj1" fmla="val 55766"/>
              <a:gd name="adj2" fmla="val -1298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/>
              <a:t>Z Zero Position </a:t>
            </a:r>
            <a:r>
              <a:rPr lang="en-US" sz="1400" dirty="0"/>
              <a:t>– Set to ‘Your Style of Milling’</a:t>
            </a:r>
          </a:p>
          <a:p>
            <a:r>
              <a:rPr lang="en-US" sz="1400" dirty="0"/>
              <a:t>I use ‘Machine Bed’</a:t>
            </a:r>
          </a:p>
        </p:txBody>
      </p:sp>
      <p:sp>
        <p:nvSpPr>
          <p:cNvPr id="16" name="Speech Bubble: Rectangle 15">
            <a:extLst>
              <a:ext uri="{FF2B5EF4-FFF2-40B4-BE49-F238E27FC236}">
                <a16:creationId xmlns:a16="http://schemas.microsoft.com/office/drawing/2014/main" id="{DB3DE086-C8F8-4DDF-996B-3C50A2534619}"/>
              </a:ext>
            </a:extLst>
          </p:cNvPr>
          <p:cNvSpPr/>
          <p:nvPr/>
        </p:nvSpPr>
        <p:spPr>
          <a:xfrm>
            <a:off x="7670620" y="4377088"/>
            <a:ext cx="4294422" cy="565073"/>
          </a:xfrm>
          <a:prstGeom prst="wedgeRectCallout">
            <a:avLst>
              <a:gd name="adj1" fmla="val -78925"/>
              <a:gd name="adj2" fmla="val -2877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/>
              <a:t>XY Datum Position </a:t>
            </a:r>
            <a:r>
              <a:rPr lang="en-US" sz="1400" dirty="0"/>
              <a:t>–Set to your Mill</a:t>
            </a:r>
          </a:p>
          <a:p>
            <a:r>
              <a:rPr lang="en-US" sz="1400" dirty="0"/>
              <a:t>I use the Lower Right on my Mill configuration </a:t>
            </a:r>
          </a:p>
        </p:txBody>
      </p:sp>
    </p:spTree>
    <p:extLst>
      <p:ext uri="{BB962C8B-B14F-4D97-AF65-F5344CB8AC3E}">
        <p14:creationId xmlns:p14="http://schemas.microsoft.com/office/powerpoint/2010/main" val="37632382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100202B-2B7D-4BA0-A96C-F0AFA2D041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8362" y="1757555"/>
            <a:ext cx="3936803" cy="49788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2FEC012-25F3-48F4-980E-EF6C77F103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836" y="1853248"/>
            <a:ext cx="3962131" cy="21742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0DA0259-9BE6-4D8E-8E9F-2FCBC0D34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FFFFFF"/>
                </a:solidFill>
              </a:rPr>
              <a:t>Dovetail Gadget</a:t>
            </a:r>
            <a:br>
              <a:rPr lang="en-US" b="1" dirty="0">
                <a:solidFill>
                  <a:srgbClr val="FFFFFF"/>
                </a:solidFill>
              </a:rPr>
            </a:br>
            <a:r>
              <a:rPr lang="en-US" b="1" dirty="0">
                <a:solidFill>
                  <a:srgbClr val="FFFFFF"/>
                </a:solidFill>
              </a:rPr>
              <a:t>Running the Dovetail </a:t>
            </a:r>
            <a:r>
              <a:rPr lang="en-US" b="1" dirty="0">
                <a:solidFill>
                  <a:srgbClr val="FFFFFF"/>
                </a:solidFill>
                <a:ea typeface="+mn-lt"/>
                <a:cs typeface="+mn-lt"/>
              </a:rPr>
              <a:t>Gadget</a:t>
            </a:r>
            <a:endParaRPr lang="en-US" b="1" dirty="0">
              <a:solidFill>
                <a:srgbClr val="FFFFFF"/>
              </a:solidFill>
            </a:endParaRPr>
          </a:p>
        </p:txBody>
      </p:sp>
      <p:pic>
        <p:nvPicPr>
          <p:cNvPr id="4" name="Picture 5" descr="A picture containing object, zombie, white, holding&#10;&#10;Description generated with very high confidence">
            <a:extLst>
              <a:ext uri="{FF2B5EF4-FFF2-40B4-BE49-F238E27FC236}">
                <a16:creationId xmlns:a16="http://schemas.microsoft.com/office/drawing/2014/main" id="{F1D3EC88-5351-4439-A8B0-DBAE5837A5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78045" y="285078"/>
            <a:ext cx="1060670" cy="859509"/>
          </a:xfrm>
          <a:prstGeom prst="rect">
            <a:avLst/>
          </a:prstGeom>
        </p:spPr>
      </p:pic>
      <p:sp>
        <p:nvSpPr>
          <p:cNvPr id="11" name="Speech Bubble: Rectangle 10">
            <a:extLst>
              <a:ext uri="{FF2B5EF4-FFF2-40B4-BE49-F238E27FC236}">
                <a16:creationId xmlns:a16="http://schemas.microsoft.com/office/drawing/2014/main" id="{CE189C49-A5B8-4AD9-9C57-E3CE92E3CD35}"/>
              </a:ext>
            </a:extLst>
          </p:cNvPr>
          <p:cNvSpPr/>
          <p:nvPr/>
        </p:nvSpPr>
        <p:spPr>
          <a:xfrm>
            <a:off x="1576405" y="4417638"/>
            <a:ext cx="2808562" cy="394262"/>
          </a:xfrm>
          <a:prstGeom prst="wedgeRectCallout">
            <a:avLst>
              <a:gd name="adj1" fmla="val 14744"/>
              <a:gd name="adj2" fmla="val -29516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/>
              <a:t>Run Easy Dovetail Gadget</a:t>
            </a:r>
            <a:endParaRPr lang="en-US" sz="1400" dirty="0"/>
          </a:p>
        </p:txBody>
      </p:sp>
      <p:sp>
        <p:nvSpPr>
          <p:cNvPr id="12" name="Speech Bubble: Rectangle 11">
            <a:extLst>
              <a:ext uri="{FF2B5EF4-FFF2-40B4-BE49-F238E27FC236}">
                <a16:creationId xmlns:a16="http://schemas.microsoft.com/office/drawing/2014/main" id="{6A176A15-0CA5-4BFF-B3C1-84CD6739DD84}"/>
              </a:ext>
            </a:extLst>
          </p:cNvPr>
          <p:cNvSpPr/>
          <p:nvPr/>
        </p:nvSpPr>
        <p:spPr>
          <a:xfrm>
            <a:off x="9168546" y="2753657"/>
            <a:ext cx="2417108" cy="1861112"/>
          </a:xfrm>
          <a:prstGeom prst="wedgeRectCallout">
            <a:avLst>
              <a:gd name="adj1" fmla="val -66172"/>
              <a:gd name="adj2" fmla="val 3730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/>
              <a:t>Version 10 or higher - Select Tool From The Tool Database</a:t>
            </a:r>
          </a:p>
          <a:p>
            <a:r>
              <a:rPr lang="en-US" sz="1400" b="1" dirty="0"/>
              <a:t>----------------------------</a:t>
            </a:r>
          </a:p>
          <a:p>
            <a:r>
              <a:rPr lang="en-US" sz="1400" b="1" dirty="0"/>
              <a:t>Version 9 or lower – Enter The Tool Diameter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9023464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57AB38-27D9-4243-A14F-DC102614DD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1147" y="1883728"/>
            <a:ext cx="3810004" cy="475275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0DA0259-9BE6-4D8E-8E9F-2FCBC0D34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FFFFFF"/>
                </a:solidFill>
              </a:rPr>
              <a:t>Dovetail Gadget</a:t>
            </a:r>
            <a:br>
              <a:rPr lang="en-US" b="1" dirty="0">
                <a:solidFill>
                  <a:srgbClr val="FFFFFF"/>
                </a:solidFill>
              </a:rPr>
            </a:br>
            <a:r>
              <a:rPr lang="en-US" b="1" dirty="0">
                <a:solidFill>
                  <a:srgbClr val="FFFFFF"/>
                </a:solidFill>
              </a:rPr>
              <a:t>Running the Dovetail </a:t>
            </a:r>
            <a:r>
              <a:rPr lang="en-US" b="1" dirty="0">
                <a:solidFill>
                  <a:srgbClr val="FFFFFF"/>
                </a:solidFill>
                <a:ea typeface="+mn-lt"/>
                <a:cs typeface="+mn-lt"/>
              </a:rPr>
              <a:t>Gadget</a:t>
            </a:r>
            <a:endParaRPr lang="en-US" b="1" dirty="0">
              <a:solidFill>
                <a:srgbClr val="FFFFFF"/>
              </a:solidFill>
            </a:endParaRPr>
          </a:p>
        </p:txBody>
      </p:sp>
      <p:pic>
        <p:nvPicPr>
          <p:cNvPr id="4" name="Picture 5" descr="A picture containing object, zombie, white, holding&#10;&#10;Description generated with very high confidence">
            <a:extLst>
              <a:ext uri="{FF2B5EF4-FFF2-40B4-BE49-F238E27FC236}">
                <a16:creationId xmlns:a16="http://schemas.microsoft.com/office/drawing/2014/main" id="{F1D3EC88-5351-4439-A8B0-DBAE5837A5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8045" y="285078"/>
            <a:ext cx="1060670" cy="859509"/>
          </a:xfrm>
          <a:prstGeom prst="rect">
            <a:avLst/>
          </a:prstGeom>
        </p:spPr>
      </p:pic>
      <p:sp>
        <p:nvSpPr>
          <p:cNvPr id="11" name="Speech Bubble: Rectangle 10">
            <a:extLst>
              <a:ext uri="{FF2B5EF4-FFF2-40B4-BE49-F238E27FC236}">
                <a16:creationId xmlns:a16="http://schemas.microsoft.com/office/drawing/2014/main" id="{CE189C49-A5B8-4AD9-9C57-E3CE92E3CD35}"/>
              </a:ext>
            </a:extLst>
          </p:cNvPr>
          <p:cNvSpPr/>
          <p:nvPr/>
        </p:nvSpPr>
        <p:spPr>
          <a:xfrm>
            <a:off x="10061650" y="3760105"/>
            <a:ext cx="2001668" cy="394262"/>
          </a:xfrm>
          <a:prstGeom prst="wedgeRectCallout">
            <a:avLst>
              <a:gd name="adj1" fmla="val -71992"/>
              <a:gd name="adj2" fmla="val 4486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/>
              <a:t>Select a Dovetail bit</a:t>
            </a:r>
            <a:endParaRPr lang="en-US" sz="1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900816-3D88-4070-9C23-32177A9C56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72864" y="1883729"/>
            <a:ext cx="3757990" cy="4752752"/>
          </a:xfrm>
          <a:prstGeom prst="rect">
            <a:avLst/>
          </a:prstGeom>
        </p:spPr>
      </p:pic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EED96311-03A7-4791-9608-AAD2FE97D94D}"/>
              </a:ext>
            </a:extLst>
          </p:cNvPr>
          <p:cNvSpPr/>
          <p:nvPr/>
        </p:nvSpPr>
        <p:spPr>
          <a:xfrm>
            <a:off x="179677" y="2326556"/>
            <a:ext cx="2417108" cy="953999"/>
          </a:xfrm>
          <a:prstGeom prst="wedgeRectCallout">
            <a:avLst>
              <a:gd name="adj1" fmla="val 36589"/>
              <a:gd name="adj2" fmla="val 11407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/>
              <a:t>Drop the list to select a Dovetail From The Tool Dovetail Database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160350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BD760A0-4642-4FAC-BDF7-A1463300D0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5204" y="1727494"/>
            <a:ext cx="3936803" cy="49788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0DA0259-9BE6-4D8E-8E9F-2FCBC0D34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FFFFFF"/>
                </a:solidFill>
              </a:rPr>
              <a:t>Dovetail Gadget</a:t>
            </a:r>
            <a:br>
              <a:rPr lang="en-US" b="1" dirty="0">
                <a:solidFill>
                  <a:srgbClr val="FFFFFF"/>
                </a:solidFill>
              </a:rPr>
            </a:br>
            <a:r>
              <a:rPr lang="en-US" b="1" dirty="0">
                <a:solidFill>
                  <a:srgbClr val="FFFFFF"/>
                </a:solidFill>
              </a:rPr>
              <a:t>Running the Dovetail </a:t>
            </a:r>
            <a:r>
              <a:rPr lang="en-US" b="1" dirty="0">
                <a:solidFill>
                  <a:srgbClr val="FFFFFF"/>
                </a:solidFill>
                <a:ea typeface="+mn-lt"/>
                <a:cs typeface="+mn-lt"/>
              </a:rPr>
              <a:t>Gadget</a:t>
            </a:r>
            <a:endParaRPr lang="en-US" b="1" dirty="0">
              <a:solidFill>
                <a:srgbClr val="FFFFFF"/>
              </a:solidFill>
            </a:endParaRPr>
          </a:p>
        </p:txBody>
      </p:sp>
      <p:pic>
        <p:nvPicPr>
          <p:cNvPr id="4" name="Picture 5" descr="A picture containing object, zombie, white, holding&#10;&#10;Description generated with very high confidence">
            <a:extLst>
              <a:ext uri="{FF2B5EF4-FFF2-40B4-BE49-F238E27FC236}">
                <a16:creationId xmlns:a16="http://schemas.microsoft.com/office/drawing/2014/main" id="{F1D3EC88-5351-4439-A8B0-DBAE5837A5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8045" y="285078"/>
            <a:ext cx="1060670" cy="859509"/>
          </a:xfrm>
          <a:prstGeom prst="rect">
            <a:avLst/>
          </a:prstGeom>
        </p:spPr>
      </p:pic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6CEEBB8D-C8BE-42DF-AA20-143077B8B264}"/>
              </a:ext>
            </a:extLst>
          </p:cNvPr>
          <p:cNvSpPr/>
          <p:nvPr/>
        </p:nvSpPr>
        <p:spPr>
          <a:xfrm>
            <a:off x="9301598" y="2335896"/>
            <a:ext cx="2805814" cy="792128"/>
          </a:xfrm>
          <a:prstGeom prst="wedgeRectCallout">
            <a:avLst>
              <a:gd name="adj1" fmla="val -46397"/>
              <a:gd name="adj2" fmla="val 20179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/>
              <a:t>Version 10 - Select a straight Tool from the standard Tool database</a:t>
            </a:r>
            <a:endParaRPr lang="en-US" sz="1400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BF2DFE4-BA30-4F84-983C-87B7D0BB0C6C}"/>
              </a:ext>
            </a:extLst>
          </p:cNvPr>
          <p:cNvGrpSpPr/>
          <p:nvPr/>
        </p:nvGrpSpPr>
        <p:grpSpPr>
          <a:xfrm>
            <a:off x="1752948" y="1712430"/>
            <a:ext cx="3936803" cy="5035499"/>
            <a:chOff x="1016348" y="1382230"/>
            <a:chExt cx="3936803" cy="503549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8A44FE0-373F-437B-AA62-4D28EFC41F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439" t="52521" b="35477"/>
            <a:stretch/>
          </p:blipFill>
          <p:spPr>
            <a:xfrm>
              <a:off x="1016348" y="3834990"/>
              <a:ext cx="3936803" cy="554707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07AFC85F-183E-403D-A0BF-2B7A0140BE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56209"/>
            <a:stretch/>
          </p:blipFill>
          <p:spPr>
            <a:xfrm>
              <a:off x="1016348" y="4203700"/>
              <a:ext cx="3936803" cy="2214029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77BE45A-9D49-4A19-8484-52C45DF289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50532"/>
            <a:stretch/>
          </p:blipFill>
          <p:spPr>
            <a:xfrm>
              <a:off x="1016348" y="1382230"/>
              <a:ext cx="3936803" cy="2462970"/>
            </a:xfrm>
            <a:prstGeom prst="rect">
              <a:avLst/>
            </a:prstGeom>
          </p:spPr>
        </p:pic>
      </p:grpSp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819131E1-DE0C-4F81-91AD-9551D4FF05A1}"/>
              </a:ext>
            </a:extLst>
          </p:cNvPr>
          <p:cNvSpPr/>
          <p:nvPr/>
        </p:nvSpPr>
        <p:spPr>
          <a:xfrm>
            <a:off x="350041" y="2419147"/>
            <a:ext cx="2805814" cy="708877"/>
          </a:xfrm>
          <a:prstGeom prst="wedgeRectCallout">
            <a:avLst>
              <a:gd name="adj1" fmla="val 42771"/>
              <a:gd name="adj2" fmla="val 19566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/>
              <a:t>Version 9 – Enter the tool data for the straight bit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231869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DA0259-9BE6-4D8E-8E9F-2FCBC0D34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FFFFFF"/>
                </a:solidFill>
              </a:rPr>
              <a:t>Dovetail Gadget</a:t>
            </a:r>
            <a:br>
              <a:rPr lang="en-US" b="1" dirty="0">
                <a:solidFill>
                  <a:srgbClr val="FFFFFF"/>
                </a:solidFill>
              </a:rPr>
            </a:br>
            <a:r>
              <a:rPr lang="en-US" b="1" dirty="0">
                <a:solidFill>
                  <a:srgbClr val="FFFFFF"/>
                </a:solidFill>
              </a:rPr>
              <a:t>Running the Dovetail </a:t>
            </a:r>
            <a:r>
              <a:rPr lang="en-US" b="1" dirty="0">
                <a:solidFill>
                  <a:srgbClr val="FFFFFF"/>
                </a:solidFill>
                <a:ea typeface="+mn-lt"/>
                <a:cs typeface="+mn-lt"/>
              </a:rPr>
              <a:t>Gadget</a:t>
            </a:r>
            <a:endParaRPr lang="en-US" b="1" dirty="0">
              <a:solidFill>
                <a:srgbClr val="FFFFFF"/>
              </a:solidFill>
            </a:endParaRPr>
          </a:p>
        </p:txBody>
      </p:sp>
      <p:pic>
        <p:nvPicPr>
          <p:cNvPr id="4" name="Picture 5" descr="A picture containing object, zombie, white, holding&#10;&#10;Description generated with very high confidence">
            <a:extLst>
              <a:ext uri="{FF2B5EF4-FFF2-40B4-BE49-F238E27FC236}">
                <a16:creationId xmlns:a16="http://schemas.microsoft.com/office/drawing/2014/main" id="{F1D3EC88-5351-4439-A8B0-DBAE5837A5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8045" y="285078"/>
            <a:ext cx="1060670" cy="85950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96F109D-F26E-470B-BA24-E247A89F06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1418" y="1684024"/>
            <a:ext cx="5249163" cy="5063352"/>
          </a:xfrm>
          <a:prstGeom prst="rect">
            <a:avLst/>
          </a:prstGeom>
        </p:spPr>
      </p:pic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6CEEBB8D-C8BE-42DF-AA20-143077B8B264}"/>
              </a:ext>
            </a:extLst>
          </p:cNvPr>
          <p:cNvSpPr/>
          <p:nvPr/>
        </p:nvSpPr>
        <p:spPr>
          <a:xfrm>
            <a:off x="289277" y="2464313"/>
            <a:ext cx="2398744" cy="1098694"/>
          </a:xfrm>
          <a:prstGeom prst="wedgeRectCallout">
            <a:avLst>
              <a:gd name="adj1" fmla="val 101662"/>
              <a:gd name="adj2" fmla="val 306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/>
              <a:t>Select a Tool Diameter smaller or equal to the slot size. You may have to re-select if required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3909460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A6E5C94-C214-400E-9B85-83B493ED0C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6391"/>
          <a:stretch/>
        </p:blipFill>
        <p:spPr>
          <a:xfrm>
            <a:off x="2434464" y="2315762"/>
            <a:ext cx="6806271" cy="372553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0DA0259-9BE6-4D8E-8E9F-2FCBC0D34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FFFFFF"/>
                </a:solidFill>
              </a:rPr>
              <a:t>Dovetail Gadget</a:t>
            </a:r>
            <a:br>
              <a:rPr lang="en-US" b="1" dirty="0">
                <a:solidFill>
                  <a:srgbClr val="FFFFFF"/>
                </a:solidFill>
              </a:rPr>
            </a:br>
            <a:r>
              <a:rPr lang="en-US" b="1" dirty="0">
                <a:solidFill>
                  <a:srgbClr val="FFFFFF"/>
                </a:solidFill>
              </a:rPr>
              <a:t>Running the Dovetail </a:t>
            </a:r>
            <a:r>
              <a:rPr lang="en-US" b="1" dirty="0">
                <a:solidFill>
                  <a:srgbClr val="FFFFFF"/>
                </a:solidFill>
                <a:ea typeface="+mn-lt"/>
                <a:cs typeface="+mn-lt"/>
              </a:rPr>
              <a:t>Gadget</a:t>
            </a:r>
            <a:endParaRPr lang="en-US" b="1" dirty="0">
              <a:solidFill>
                <a:srgbClr val="FFFFFF"/>
              </a:solidFill>
            </a:endParaRPr>
          </a:p>
        </p:txBody>
      </p:sp>
      <p:pic>
        <p:nvPicPr>
          <p:cNvPr id="4" name="Picture 5" descr="A picture containing object, zombie, white, holding&#10;&#10;Description generated with very high confidence">
            <a:extLst>
              <a:ext uri="{FF2B5EF4-FFF2-40B4-BE49-F238E27FC236}">
                <a16:creationId xmlns:a16="http://schemas.microsoft.com/office/drawing/2014/main" id="{F1D3EC88-5351-4439-A8B0-DBAE5837A5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8045" y="285078"/>
            <a:ext cx="1060670" cy="859509"/>
          </a:xfrm>
          <a:prstGeom prst="rect">
            <a:avLst/>
          </a:prstGeom>
        </p:spPr>
      </p:pic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02D5AF43-929E-4B44-9BCA-37436970FB94}"/>
              </a:ext>
            </a:extLst>
          </p:cNvPr>
          <p:cNvSpPr/>
          <p:nvPr/>
        </p:nvSpPr>
        <p:spPr>
          <a:xfrm>
            <a:off x="9549707" y="3941943"/>
            <a:ext cx="2181732" cy="859509"/>
          </a:xfrm>
          <a:prstGeom prst="wedgeRectCallout">
            <a:avLst>
              <a:gd name="adj1" fmla="val -169963"/>
              <a:gd name="adj2" fmla="val -2293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/>
              <a:t>Select the Calculate button to display the Joint data</a:t>
            </a:r>
            <a:endParaRPr lang="en-US" sz="1400" dirty="0"/>
          </a:p>
        </p:txBody>
      </p:sp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7708C342-0D56-4CD7-A0CC-4555D62F607B}"/>
              </a:ext>
            </a:extLst>
          </p:cNvPr>
          <p:cNvSpPr/>
          <p:nvPr/>
        </p:nvSpPr>
        <p:spPr>
          <a:xfrm>
            <a:off x="225185" y="3872458"/>
            <a:ext cx="2118892" cy="579713"/>
          </a:xfrm>
          <a:prstGeom prst="wedgeRectCallout">
            <a:avLst>
              <a:gd name="adj1" fmla="val 122543"/>
              <a:gd name="adj2" fmla="val 929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/>
              <a:t>Enter the number of Dovetail for the joint</a:t>
            </a:r>
          </a:p>
        </p:txBody>
      </p:sp>
      <p:sp>
        <p:nvSpPr>
          <p:cNvPr id="11" name="Speech Bubble: Rectangle 10">
            <a:extLst>
              <a:ext uri="{FF2B5EF4-FFF2-40B4-BE49-F238E27FC236}">
                <a16:creationId xmlns:a16="http://schemas.microsoft.com/office/drawing/2014/main" id="{61C9A9F4-5853-4011-BF8A-631981875F50}"/>
              </a:ext>
            </a:extLst>
          </p:cNvPr>
          <p:cNvSpPr/>
          <p:nvPr/>
        </p:nvSpPr>
        <p:spPr>
          <a:xfrm>
            <a:off x="9549707" y="2051762"/>
            <a:ext cx="2181733" cy="579712"/>
          </a:xfrm>
          <a:prstGeom prst="wedgeRectCallout">
            <a:avLst>
              <a:gd name="adj1" fmla="val -118988"/>
              <a:gd name="adj2" fmla="val 14197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/>
              <a:t>Displays the Layer Editor</a:t>
            </a:r>
            <a:endParaRPr lang="en-US" sz="1400" dirty="0"/>
          </a:p>
        </p:txBody>
      </p:sp>
      <p:sp>
        <p:nvSpPr>
          <p:cNvPr id="12" name="Speech Bubble: Rectangle 11">
            <a:extLst>
              <a:ext uri="{FF2B5EF4-FFF2-40B4-BE49-F238E27FC236}">
                <a16:creationId xmlns:a16="http://schemas.microsoft.com/office/drawing/2014/main" id="{2B596C35-5983-4D86-A205-9DFD815FD706}"/>
              </a:ext>
            </a:extLst>
          </p:cNvPr>
          <p:cNvSpPr/>
          <p:nvPr/>
        </p:nvSpPr>
        <p:spPr>
          <a:xfrm>
            <a:off x="225184" y="2035278"/>
            <a:ext cx="2118893" cy="579712"/>
          </a:xfrm>
          <a:prstGeom prst="wedgeRectCallout">
            <a:avLst>
              <a:gd name="adj1" fmla="val 72937"/>
              <a:gd name="adj2" fmla="val 5480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/>
              <a:t>Note: Job data is displays here</a:t>
            </a:r>
            <a:endParaRPr lang="en-US" sz="1400" dirty="0"/>
          </a:p>
        </p:txBody>
      </p:sp>
      <p:sp>
        <p:nvSpPr>
          <p:cNvPr id="13" name="Speech Bubble: Rectangle 12">
            <a:extLst>
              <a:ext uri="{FF2B5EF4-FFF2-40B4-BE49-F238E27FC236}">
                <a16:creationId xmlns:a16="http://schemas.microsoft.com/office/drawing/2014/main" id="{A8F22FB1-9B75-43DF-B3AA-D7F34DB5A0D9}"/>
              </a:ext>
            </a:extLst>
          </p:cNvPr>
          <p:cNvSpPr/>
          <p:nvPr/>
        </p:nvSpPr>
        <p:spPr>
          <a:xfrm>
            <a:off x="225185" y="2718905"/>
            <a:ext cx="2118893" cy="1032641"/>
          </a:xfrm>
          <a:prstGeom prst="wedgeRectCallout">
            <a:avLst>
              <a:gd name="adj1" fmla="val 89716"/>
              <a:gd name="adj2" fmla="val 1026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/>
              <a:t>Note: Front and Side material thickness can be adjusted based your needs</a:t>
            </a:r>
            <a:endParaRPr lang="en-US" sz="1400" dirty="0"/>
          </a:p>
        </p:txBody>
      </p:sp>
      <p:sp>
        <p:nvSpPr>
          <p:cNvPr id="14" name="Speech Bubble: Rectangle 13">
            <a:extLst>
              <a:ext uri="{FF2B5EF4-FFF2-40B4-BE49-F238E27FC236}">
                <a16:creationId xmlns:a16="http://schemas.microsoft.com/office/drawing/2014/main" id="{9B2F6CD1-4FD5-4E4C-A152-F63EE44EE35B}"/>
              </a:ext>
            </a:extLst>
          </p:cNvPr>
          <p:cNvSpPr/>
          <p:nvPr/>
        </p:nvSpPr>
        <p:spPr>
          <a:xfrm>
            <a:off x="168375" y="4757576"/>
            <a:ext cx="2429188" cy="579713"/>
          </a:xfrm>
          <a:prstGeom prst="wedgeRectCallout">
            <a:avLst>
              <a:gd name="adj1" fmla="val 104072"/>
              <a:gd name="adj2" fmla="val -6865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/>
              <a:t>You can adjust the fit with entering a value here</a:t>
            </a:r>
          </a:p>
        </p:txBody>
      </p:sp>
      <p:sp>
        <p:nvSpPr>
          <p:cNvPr id="15" name="Speech Bubble: Rectangle 14">
            <a:extLst>
              <a:ext uri="{FF2B5EF4-FFF2-40B4-BE49-F238E27FC236}">
                <a16:creationId xmlns:a16="http://schemas.microsoft.com/office/drawing/2014/main" id="{B68BAB24-8258-4964-A100-3877D9BE5E5A}"/>
              </a:ext>
            </a:extLst>
          </p:cNvPr>
          <p:cNvSpPr/>
          <p:nvPr/>
        </p:nvSpPr>
        <p:spPr>
          <a:xfrm>
            <a:off x="9549708" y="2884811"/>
            <a:ext cx="2181732" cy="700828"/>
          </a:xfrm>
          <a:prstGeom prst="wedgeRectCallout">
            <a:avLst>
              <a:gd name="adj1" fmla="val -99074"/>
              <a:gd name="adj2" fmla="val 6768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/>
              <a:t>Backer Material Thickness for Side Dovetails Milling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09475801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</TotalTime>
  <Words>827</Words>
  <Application>Microsoft Office PowerPoint</Application>
  <PresentationFormat>Widescreen</PresentationFormat>
  <Paragraphs>117</Paragraphs>
  <Slides>23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Calibri</vt:lpstr>
      <vt:lpstr>Century Gothic</vt:lpstr>
      <vt:lpstr>Wingdings 3</vt:lpstr>
      <vt:lpstr>Ion</vt:lpstr>
      <vt:lpstr>Vectric Gadget Man Dovetail Maker Version 5.30</vt:lpstr>
      <vt:lpstr>Dovetail Gadget Agenda</vt:lpstr>
      <vt:lpstr>Revision History</vt:lpstr>
      <vt:lpstr>Dovetail Gadget Job Setup</vt:lpstr>
      <vt:lpstr>Dovetail Gadget Running the Dovetail Gadget</vt:lpstr>
      <vt:lpstr>Dovetail Gadget Running the Dovetail Gadget</vt:lpstr>
      <vt:lpstr>Dovetail Gadget Running the Dovetail Gadget</vt:lpstr>
      <vt:lpstr>Dovetail Gadget Running the Dovetail Gadget</vt:lpstr>
      <vt:lpstr>Dovetail Gadget Running the Dovetail Gadget</vt:lpstr>
      <vt:lpstr>Dovetail Gadget Running the Dovetail Gadget</vt:lpstr>
      <vt:lpstr>Dovetail Gadget Running the Dovetail Gadget</vt:lpstr>
      <vt:lpstr>Dovetail Gadget Running the Dovetail Gadget</vt:lpstr>
      <vt:lpstr>Dovetail Gadget Running the Dovetail Gadget</vt:lpstr>
      <vt:lpstr>Dovetail Gadget Running the Dovetail Gadget</vt:lpstr>
      <vt:lpstr>Dovetail Gadget</vt:lpstr>
      <vt:lpstr>Dovetail Bit Gadget Adding and Editing Dovetail Bits</vt:lpstr>
      <vt:lpstr>Dovetail Bit Gadget Adding and Editing Dovetail Bits</vt:lpstr>
      <vt:lpstr>Dovetail Bit Gadget Adding and Editing Dovetail Bits</vt:lpstr>
      <vt:lpstr>Dovetail Bit Gadget Adding and Editing Dovetail Bits</vt:lpstr>
      <vt:lpstr>Dovetail Gadget Mill Setup</vt:lpstr>
      <vt:lpstr>Dovetail Gadget Mill Setup</vt:lpstr>
      <vt:lpstr>Dovetail Gadget Running the parts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Vectric Gadget Man Dovetail Maker Version 5.0</dc:title>
  <dc:creator>James Anderson</dc:creator>
  <cp:lastModifiedBy>James Anderson</cp:lastModifiedBy>
  <cp:revision>2</cp:revision>
  <dcterms:created xsi:type="dcterms:W3CDTF">2020-05-15T23:48:40Z</dcterms:created>
  <dcterms:modified xsi:type="dcterms:W3CDTF">2020-05-26T20:34:08Z</dcterms:modified>
</cp:coreProperties>
</file>